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54" r:id="rId3"/>
    <p:sldId id="353" r:id="rId4"/>
    <p:sldId id="355"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3A"/>
    <a:srgbClr val="EBD9B6"/>
    <a:srgbClr val="DCF8EB"/>
    <a:srgbClr val="CBD6B5"/>
    <a:srgbClr val="9CA58C"/>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93" autoAdjust="0"/>
    <p:restoredTop sz="86447"/>
  </p:normalViewPr>
  <p:slideViewPr>
    <p:cSldViewPr snapToGrid="0" snapToObjects="1">
      <p:cViewPr varScale="1">
        <p:scale>
          <a:sx n="122" d="100"/>
          <a:sy n="122" d="100"/>
        </p:scale>
        <p:origin x="126" y="2868"/>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ECF376AE-79A0-4AD5-B9AB-7777AA58ABF2}"/>
    <pc:docChg chg="modSld">
      <pc:chgData name="Bess Dunlevy" userId="dd4b9a8537dbe9d0" providerId="LiveId" clId="{ECF376AE-79A0-4AD5-B9AB-7777AA58ABF2}" dt="2024-05-11T21:58:53.326" v="2" actId="1076"/>
      <pc:docMkLst>
        <pc:docMk/>
      </pc:docMkLst>
      <pc:sldChg chg="modSp mod">
        <pc:chgData name="Bess Dunlevy" userId="dd4b9a8537dbe9d0" providerId="LiveId" clId="{ECF376AE-79A0-4AD5-B9AB-7777AA58ABF2}" dt="2024-05-11T21:58:53.326" v="2" actId="1076"/>
        <pc:sldMkLst>
          <pc:docMk/>
          <pc:sldMk cId="1508588292" sldId="342"/>
        </pc:sldMkLst>
        <pc:picChg chg="mod">
          <ac:chgData name="Bess Dunlevy" userId="dd4b9a8537dbe9d0" providerId="LiveId" clId="{ECF376AE-79A0-4AD5-B9AB-7777AA58ABF2}" dt="2024-05-11T21:58:53.326" v="2" actId="1076"/>
          <ac:picMkLst>
            <pc:docMk/>
            <pc:sldMk cId="1508588292" sldId="342"/>
            <ac:picMk id="4" creationId="{4AEB8225-3AA8-AF48-AD51-3F5F53316D6B}"/>
          </ac:picMkLst>
        </pc:picChg>
      </pc:sldChg>
    </pc:docChg>
  </pc:docChgLst>
  <pc:docChgLst>
    <pc:chgData name="Bess Dunlevy" userId="dd4b9a8537dbe9d0" providerId="LiveId" clId="{83AAC2F8-3389-4D0E-9575-9D71DC7A03F0}"/>
    <pc:docChg chg="modSld">
      <pc:chgData name="Bess Dunlevy" userId="dd4b9a8537dbe9d0" providerId="LiveId" clId="{83AAC2F8-3389-4D0E-9575-9D71DC7A03F0}" dt="2024-05-28T22:23:38.203" v="10" actId="20577"/>
      <pc:docMkLst>
        <pc:docMk/>
      </pc:docMkLst>
      <pc:sldChg chg="modSp mod">
        <pc:chgData name="Bess Dunlevy" userId="dd4b9a8537dbe9d0" providerId="LiveId" clId="{83AAC2F8-3389-4D0E-9575-9D71DC7A03F0}" dt="2024-05-28T22:23:38.203" v="10" actId="20577"/>
        <pc:sldMkLst>
          <pc:docMk/>
          <pc:sldMk cId="1508588292" sldId="342"/>
        </pc:sldMkLst>
        <pc:spChg chg="mod">
          <ac:chgData name="Bess Dunlevy" userId="dd4b9a8537dbe9d0" providerId="LiveId" clId="{83AAC2F8-3389-4D0E-9575-9D71DC7A03F0}" dt="2024-05-28T22:23:38.203" v="10" actId="20577"/>
          <ac:spMkLst>
            <pc:docMk/>
            <pc:sldMk cId="1508588292" sldId="342"/>
            <ac:spMk id="33" creationId="{143A449B-AAB7-994A-92CE-8F48E2CA7D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219958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7507"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20"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rcRect/>
          <a:stretch/>
        </p:blipFill>
        <p:spPr>
          <a:xfrm>
            <a:off x="9034088" y="317165"/>
            <a:ext cx="3002763" cy="597234"/>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Modelo de plano estratégico de três anos</a:t>
            </a:r>
          </a:p>
        </p:txBody>
      </p:sp>
      <p:pic>
        <p:nvPicPr>
          <p:cNvPr id="3" name="Picture 2" descr="Calendário na mesa">
            <a:extLst>
              <a:ext uri="{FF2B5EF4-FFF2-40B4-BE49-F238E27FC236}">
                <a16:creationId xmlns:a16="http://schemas.microsoft.com/office/drawing/2014/main" id="{5E15A9EE-FB53-7832-1949-EE26792053B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Lst>
          </a:blip>
          <a:stretch>
            <a:fillRect/>
          </a:stretch>
        </p:blipFill>
        <p:spPr>
          <a:xfrm>
            <a:off x="2096116" y="1578541"/>
            <a:ext cx="7924387" cy="5281635"/>
          </a:xfrm>
          <a:prstGeom prst="rect">
            <a:avLst/>
          </a:prstGeom>
        </p:spPr>
      </p:pic>
      <p:sp>
        <p:nvSpPr>
          <p:cNvPr id="5" name="Rectangle 4">
            <a:extLst>
              <a:ext uri="{FF2B5EF4-FFF2-40B4-BE49-F238E27FC236}">
                <a16:creationId xmlns:a16="http://schemas.microsoft.com/office/drawing/2014/main" id="{D2ECF0E4-C966-EF02-E12C-477D4F5FE3D5}"/>
              </a:ext>
            </a:extLst>
          </p:cNvPr>
          <p:cNvSpPr/>
          <p:nvPr/>
        </p:nvSpPr>
        <p:spPr>
          <a:xfrm>
            <a:off x="0" y="1578542"/>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D988E1-2E56-9228-9C1F-9FB9F4A64D40}"/>
              </a:ext>
            </a:extLst>
          </p:cNvPr>
          <p:cNvSpPr/>
          <p:nvPr/>
        </p:nvSpPr>
        <p:spPr>
          <a:xfrm>
            <a:off x="887165" y="1578542"/>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C256EF7-1E66-F463-68C8-BE60D747BAA9}"/>
              </a:ext>
            </a:extLst>
          </p:cNvPr>
          <p:cNvSpPr/>
          <p:nvPr/>
        </p:nvSpPr>
        <p:spPr>
          <a:xfrm>
            <a:off x="1385895" y="1578542"/>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C56E45F-13C1-FD3E-6B6B-E2D92CB5C0A1}"/>
              </a:ext>
            </a:extLst>
          </p:cNvPr>
          <p:cNvSpPr/>
          <p:nvPr/>
        </p:nvSpPr>
        <p:spPr>
          <a:xfrm>
            <a:off x="10535470" y="1578541"/>
            <a:ext cx="195255" cy="5279455"/>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F729B99-6B89-C335-F64C-0C7535B50BF7}"/>
              </a:ext>
            </a:extLst>
          </p:cNvPr>
          <p:cNvSpPr/>
          <p:nvPr/>
        </p:nvSpPr>
        <p:spPr>
          <a:xfrm>
            <a:off x="10862586" y="1578539"/>
            <a:ext cx="408235" cy="5279457"/>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39B010-97E8-76B5-BB05-25959A2238B3}"/>
              </a:ext>
            </a:extLst>
          </p:cNvPr>
          <p:cNvSpPr/>
          <p:nvPr/>
        </p:nvSpPr>
        <p:spPr>
          <a:xfrm>
            <a:off x="11395330" y="1578538"/>
            <a:ext cx="796670" cy="5279457"/>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0E571B-1486-18D6-2E49-B3EC9522ABD5}"/>
              </a:ext>
            </a:extLst>
          </p:cNvPr>
          <p:cNvSpPr txBox="1"/>
          <p:nvPr/>
        </p:nvSpPr>
        <p:spPr>
          <a:xfrm>
            <a:off x="6851887" y="5383211"/>
            <a:ext cx="5157682" cy="646331"/>
          </a:xfrm>
          <a:prstGeom prst="rect">
            <a:avLst/>
          </a:prstGeom>
          <a:noFill/>
        </p:spPr>
        <p:txBody>
          <a:bodyPr wrap="square">
            <a:spAutoFit/>
          </a:bodyPr>
          <a:lstStyle/>
          <a:p>
            <a:pPr rtl="0">
              <a:spcBef>
                <a:spcPts val="0"/>
              </a:spcBef>
              <a:spcAft>
                <a:spcPts val="0"/>
              </a:spcAft>
            </a:pPr>
            <a:r>
              <a:rPr lang="pt-BR" sz="1200" b="1" i="0" u="none" strike="noStrike" dirty="0">
                <a:solidFill>
                  <a:schemeClr val="tx1">
                    <a:lumMod val="65000"/>
                    <a:lumOff val="35000"/>
                  </a:schemeClr>
                </a:solidFill>
                <a:effectLst/>
                <a:latin typeface="Century Gothic" panose="020B0502020202020204" pitchFamily="34" charset="0"/>
              </a:rPr>
              <a:t>Revise várias vezes</a:t>
            </a:r>
          </a:p>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Com frequência, revise o slide do plano estratégico com a equipe. Atualize-o à medida que as estratégias evoluírem ou novas oportunidades e desafios surgirem.</a:t>
            </a:r>
          </a:p>
        </p:txBody>
      </p:sp>
      <p:sp>
        <p:nvSpPr>
          <p:cNvPr id="4" name="Rectangle 3">
            <a:extLst>
              <a:ext uri="{FF2B5EF4-FFF2-40B4-BE49-F238E27FC236}">
                <a16:creationId xmlns:a16="http://schemas.microsoft.com/office/drawing/2014/main" id="{EFEF0EEE-83CB-7CA6-6137-10A422404101}"/>
              </a:ext>
            </a:extLst>
          </p:cNvPr>
          <p:cNvSpPr/>
          <p:nvPr/>
        </p:nvSpPr>
        <p:spPr>
          <a:xfrm>
            <a:off x="0" y="0"/>
            <a:ext cx="796670" cy="6858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FA19F10-19AB-DEE4-4ADE-75E3B6AA41E8}"/>
              </a:ext>
            </a:extLst>
          </p:cNvPr>
          <p:cNvSpPr/>
          <p:nvPr/>
        </p:nvSpPr>
        <p:spPr>
          <a:xfrm>
            <a:off x="887165" y="0"/>
            <a:ext cx="408235" cy="685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E1D09D7-C505-3F3E-DBBC-6C144B4CAA11}"/>
              </a:ext>
            </a:extLst>
          </p:cNvPr>
          <p:cNvSpPr/>
          <p:nvPr/>
        </p:nvSpPr>
        <p:spPr>
          <a:xfrm>
            <a:off x="1385895" y="0"/>
            <a:ext cx="195255" cy="685799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B4B2C2A-63C9-0CEC-31F8-85A6E9613594}"/>
              </a:ext>
            </a:extLst>
          </p:cNvPr>
          <p:cNvSpPr txBox="1"/>
          <p:nvPr/>
        </p:nvSpPr>
        <p:spPr>
          <a:xfrm>
            <a:off x="1671645" y="175158"/>
            <a:ext cx="9691924" cy="523220"/>
          </a:xfrm>
          <a:prstGeom prst="rect">
            <a:avLst/>
          </a:prstGeom>
          <a:noFill/>
        </p:spPr>
        <p:txBody>
          <a:bodyPr wrap="square" rtlCol="0">
            <a:spAutoFit/>
          </a:bodyPr>
          <a:lstStyle/>
          <a:p>
            <a:pPr rtl="0"/>
            <a:r>
              <a:rPr lang="pt-BR" sz="2800" spc="500" dirty="0">
                <a:solidFill>
                  <a:schemeClr val="tx1">
                    <a:lumMod val="65000"/>
                    <a:lumOff val="35000"/>
                  </a:schemeClr>
                </a:solidFill>
                <a:latin typeface="Century Gothic" panose="020B0502020202020204" pitchFamily="34" charset="0"/>
              </a:rPr>
              <a:t>COMO USAR ESTE MODELO</a:t>
            </a:r>
          </a:p>
        </p:txBody>
      </p:sp>
      <p:sp>
        <p:nvSpPr>
          <p:cNvPr id="8" name="TextBox 7">
            <a:extLst>
              <a:ext uri="{FF2B5EF4-FFF2-40B4-BE49-F238E27FC236}">
                <a16:creationId xmlns:a16="http://schemas.microsoft.com/office/drawing/2014/main" id="{78955FA4-69CF-7D7F-C501-EB8F3FF87DC4}"/>
              </a:ext>
            </a:extLst>
          </p:cNvPr>
          <p:cNvSpPr txBox="1"/>
          <p:nvPr/>
        </p:nvSpPr>
        <p:spPr>
          <a:xfrm>
            <a:off x="1671645" y="999664"/>
            <a:ext cx="452486" cy="523220"/>
          </a:xfrm>
          <a:prstGeom prst="rect">
            <a:avLst/>
          </a:prstGeom>
          <a:noFill/>
        </p:spPr>
        <p:txBody>
          <a:bodyPr wrap="square" rtlCol="0">
            <a:spAutoFit/>
          </a:bodyPr>
          <a:lstStyle/>
          <a:p>
            <a:pPr algn="ctr" rtl="0"/>
            <a:r>
              <a:rPr lang="pt-BR" sz="2800" b="1" dirty="0">
                <a:solidFill>
                  <a:schemeClr val="tx1">
                    <a:lumMod val="65000"/>
                    <a:lumOff val="35000"/>
                  </a:schemeClr>
                </a:solidFill>
                <a:latin typeface="Century Gothic" panose="020B0502020202020204" pitchFamily="34" charset="0"/>
              </a:rPr>
              <a:t>1</a:t>
            </a:r>
          </a:p>
        </p:txBody>
      </p:sp>
      <p:sp>
        <p:nvSpPr>
          <p:cNvPr id="10" name="TextBox 9">
            <a:extLst>
              <a:ext uri="{FF2B5EF4-FFF2-40B4-BE49-F238E27FC236}">
                <a16:creationId xmlns:a16="http://schemas.microsoft.com/office/drawing/2014/main" id="{7ADEBA28-F39B-4885-1E90-180B7097EE76}"/>
              </a:ext>
            </a:extLst>
          </p:cNvPr>
          <p:cNvSpPr txBox="1"/>
          <p:nvPr/>
        </p:nvSpPr>
        <p:spPr>
          <a:xfrm>
            <a:off x="1671645" y="2184451"/>
            <a:ext cx="452486" cy="523220"/>
          </a:xfrm>
          <a:prstGeom prst="rect">
            <a:avLst/>
          </a:prstGeom>
          <a:noFill/>
        </p:spPr>
        <p:txBody>
          <a:bodyPr wrap="square" rtlCol="0">
            <a:spAutoFit/>
          </a:bodyPr>
          <a:lstStyle/>
          <a:p>
            <a:pPr algn="ctr" rtl="0"/>
            <a:r>
              <a:rPr lang="pt-BR" sz="2800" b="1" dirty="0">
                <a:solidFill>
                  <a:schemeClr val="tx1">
                    <a:lumMod val="65000"/>
                    <a:lumOff val="35000"/>
                  </a:schemeClr>
                </a:solidFill>
                <a:latin typeface="Century Gothic" panose="020B0502020202020204" pitchFamily="34" charset="0"/>
              </a:rPr>
              <a:t>2</a:t>
            </a:r>
          </a:p>
        </p:txBody>
      </p:sp>
      <p:sp>
        <p:nvSpPr>
          <p:cNvPr id="12" name="TextBox 11">
            <a:extLst>
              <a:ext uri="{FF2B5EF4-FFF2-40B4-BE49-F238E27FC236}">
                <a16:creationId xmlns:a16="http://schemas.microsoft.com/office/drawing/2014/main" id="{E12E9D89-6E6C-1638-B28D-ABF87F004C88}"/>
              </a:ext>
            </a:extLst>
          </p:cNvPr>
          <p:cNvSpPr txBox="1"/>
          <p:nvPr/>
        </p:nvSpPr>
        <p:spPr>
          <a:xfrm>
            <a:off x="1671645" y="3623100"/>
            <a:ext cx="452486" cy="523220"/>
          </a:xfrm>
          <a:prstGeom prst="rect">
            <a:avLst/>
          </a:prstGeom>
          <a:noFill/>
        </p:spPr>
        <p:txBody>
          <a:bodyPr wrap="square" rtlCol="0">
            <a:spAutoFit/>
          </a:bodyPr>
          <a:lstStyle/>
          <a:p>
            <a:pPr algn="ctr" rtl="0"/>
            <a:r>
              <a:rPr lang="pt-BR" sz="2800" b="1" dirty="0">
                <a:solidFill>
                  <a:schemeClr val="tx1">
                    <a:lumMod val="65000"/>
                    <a:lumOff val="35000"/>
                  </a:schemeClr>
                </a:solidFill>
                <a:latin typeface="Century Gothic" panose="020B0502020202020204" pitchFamily="34" charset="0"/>
              </a:rPr>
              <a:t>3</a:t>
            </a:r>
          </a:p>
        </p:txBody>
      </p:sp>
      <p:sp>
        <p:nvSpPr>
          <p:cNvPr id="14" name="TextBox 13">
            <a:extLst>
              <a:ext uri="{FF2B5EF4-FFF2-40B4-BE49-F238E27FC236}">
                <a16:creationId xmlns:a16="http://schemas.microsoft.com/office/drawing/2014/main" id="{1979848F-1ACC-9A81-A5E2-A7854640155E}"/>
              </a:ext>
            </a:extLst>
          </p:cNvPr>
          <p:cNvSpPr txBox="1"/>
          <p:nvPr/>
        </p:nvSpPr>
        <p:spPr>
          <a:xfrm>
            <a:off x="1671645" y="4734584"/>
            <a:ext cx="452486" cy="523220"/>
          </a:xfrm>
          <a:prstGeom prst="rect">
            <a:avLst/>
          </a:prstGeom>
          <a:noFill/>
        </p:spPr>
        <p:txBody>
          <a:bodyPr wrap="square" rtlCol="0">
            <a:spAutoFit/>
          </a:bodyPr>
          <a:lstStyle/>
          <a:p>
            <a:pPr algn="ctr" rtl="0"/>
            <a:r>
              <a:rPr lang="pt-BR" sz="2800" b="1" dirty="0">
                <a:solidFill>
                  <a:schemeClr val="tx1">
                    <a:lumMod val="65000"/>
                    <a:lumOff val="35000"/>
                  </a:schemeClr>
                </a:solidFill>
                <a:latin typeface="Century Gothic" panose="020B0502020202020204" pitchFamily="34" charset="0"/>
              </a:rPr>
              <a:t>4</a:t>
            </a:r>
          </a:p>
        </p:txBody>
      </p:sp>
      <p:sp>
        <p:nvSpPr>
          <p:cNvPr id="16" name="TextBox 15">
            <a:extLst>
              <a:ext uri="{FF2B5EF4-FFF2-40B4-BE49-F238E27FC236}">
                <a16:creationId xmlns:a16="http://schemas.microsoft.com/office/drawing/2014/main" id="{0C4EF113-9C74-CD55-BEFB-09D50AE6C50B}"/>
              </a:ext>
            </a:extLst>
          </p:cNvPr>
          <p:cNvSpPr txBox="1"/>
          <p:nvPr/>
        </p:nvSpPr>
        <p:spPr>
          <a:xfrm>
            <a:off x="5975282" y="1010811"/>
            <a:ext cx="452486" cy="523220"/>
          </a:xfrm>
          <a:prstGeom prst="rect">
            <a:avLst/>
          </a:prstGeom>
          <a:noFill/>
        </p:spPr>
        <p:txBody>
          <a:bodyPr wrap="square" rtlCol="0">
            <a:spAutoFit/>
          </a:bodyPr>
          <a:lstStyle/>
          <a:p>
            <a:pPr algn="ctr" rtl="0"/>
            <a:r>
              <a:rPr lang="pt-BR" sz="2800" b="1">
                <a:solidFill>
                  <a:schemeClr val="tx1">
                    <a:lumMod val="65000"/>
                    <a:lumOff val="35000"/>
                  </a:schemeClr>
                </a:solidFill>
                <a:latin typeface="Century Gothic" panose="020B0502020202020204" pitchFamily="34" charset="0"/>
              </a:rPr>
              <a:t>5</a:t>
            </a:r>
          </a:p>
        </p:txBody>
      </p:sp>
      <p:sp>
        <p:nvSpPr>
          <p:cNvPr id="18" name="TextBox 17">
            <a:extLst>
              <a:ext uri="{FF2B5EF4-FFF2-40B4-BE49-F238E27FC236}">
                <a16:creationId xmlns:a16="http://schemas.microsoft.com/office/drawing/2014/main" id="{4970FCA3-20A3-1E50-F692-8D3CCBBADCF0}"/>
              </a:ext>
            </a:extLst>
          </p:cNvPr>
          <p:cNvSpPr txBox="1"/>
          <p:nvPr/>
        </p:nvSpPr>
        <p:spPr>
          <a:xfrm>
            <a:off x="5872498" y="2493697"/>
            <a:ext cx="730660" cy="523220"/>
          </a:xfrm>
          <a:prstGeom prst="rect">
            <a:avLst/>
          </a:prstGeom>
          <a:noFill/>
        </p:spPr>
        <p:txBody>
          <a:bodyPr wrap="square" rtlCol="0">
            <a:spAutoFit/>
          </a:bodyPr>
          <a:lstStyle/>
          <a:p>
            <a:pPr algn="ctr" rtl="0"/>
            <a:r>
              <a:rPr lang="pt-BR" sz="2800" b="1">
                <a:solidFill>
                  <a:schemeClr val="tx1">
                    <a:lumMod val="65000"/>
                    <a:lumOff val="35000"/>
                  </a:schemeClr>
                </a:solidFill>
                <a:latin typeface="Century Gothic" panose="020B0502020202020204" pitchFamily="34" charset="0"/>
              </a:rPr>
              <a:t>6</a:t>
            </a:r>
          </a:p>
        </p:txBody>
      </p:sp>
      <p:sp>
        <p:nvSpPr>
          <p:cNvPr id="20" name="TextBox 19">
            <a:extLst>
              <a:ext uri="{FF2B5EF4-FFF2-40B4-BE49-F238E27FC236}">
                <a16:creationId xmlns:a16="http://schemas.microsoft.com/office/drawing/2014/main" id="{22E03439-84B7-20FA-037C-CDAF28542F14}"/>
              </a:ext>
            </a:extLst>
          </p:cNvPr>
          <p:cNvSpPr txBox="1"/>
          <p:nvPr/>
        </p:nvSpPr>
        <p:spPr>
          <a:xfrm>
            <a:off x="5987139" y="3955908"/>
            <a:ext cx="616019" cy="523220"/>
          </a:xfrm>
          <a:prstGeom prst="rect">
            <a:avLst/>
          </a:prstGeom>
          <a:noFill/>
        </p:spPr>
        <p:txBody>
          <a:bodyPr wrap="square" rtlCol="0">
            <a:spAutoFit/>
          </a:bodyPr>
          <a:lstStyle/>
          <a:p>
            <a:pPr algn="ctr" rtl="0"/>
            <a:r>
              <a:rPr lang="pt-BR" sz="2800" b="1">
                <a:solidFill>
                  <a:schemeClr val="tx1">
                    <a:lumMod val="65000"/>
                    <a:lumOff val="35000"/>
                  </a:schemeClr>
                </a:solidFill>
                <a:latin typeface="Century Gothic" panose="020B0502020202020204" pitchFamily="34" charset="0"/>
              </a:rPr>
              <a:t>7</a:t>
            </a:r>
          </a:p>
        </p:txBody>
      </p:sp>
      <p:sp>
        <p:nvSpPr>
          <p:cNvPr id="21" name="TextBox 20">
            <a:extLst>
              <a:ext uri="{FF2B5EF4-FFF2-40B4-BE49-F238E27FC236}">
                <a16:creationId xmlns:a16="http://schemas.microsoft.com/office/drawing/2014/main" id="{A9C7D993-9D79-C35F-2114-EE4444460AEA}"/>
              </a:ext>
            </a:extLst>
          </p:cNvPr>
          <p:cNvSpPr txBox="1"/>
          <p:nvPr/>
        </p:nvSpPr>
        <p:spPr>
          <a:xfrm>
            <a:off x="5984318" y="5383211"/>
            <a:ext cx="616019" cy="523220"/>
          </a:xfrm>
          <a:prstGeom prst="rect">
            <a:avLst/>
          </a:prstGeom>
          <a:noFill/>
        </p:spPr>
        <p:txBody>
          <a:bodyPr wrap="square" rtlCol="0">
            <a:spAutoFit/>
          </a:bodyPr>
          <a:lstStyle/>
          <a:p>
            <a:pPr algn="ctr" rtl="0"/>
            <a:r>
              <a:rPr lang="pt-BR" sz="2800" b="1">
                <a:solidFill>
                  <a:schemeClr val="tx1">
                    <a:lumMod val="65000"/>
                    <a:lumOff val="35000"/>
                  </a:schemeClr>
                </a:solidFill>
                <a:latin typeface="Century Gothic" panose="020B0502020202020204" pitchFamily="34" charset="0"/>
              </a:rPr>
              <a:t>8</a:t>
            </a:r>
          </a:p>
        </p:txBody>
      </p:sp>
      <p:sp>
        <p:nvSpPr>
          <p:cNvPr id="24" name="TextBox 23">
            <a:extLst>
              <a:ext uri="{FF2B5EF4-FFF2-40B4-BE49-F238E27FC236}">
                <a16:creationId xmlns:a16="http://schemas.microsoft.com/office/drawing/2014/main" id="{48E62398-048C-5B02-FA76-4D7C866C08A5}"/>
              </a:ext>
            </a:extLst>
          </p:cNvPr>
          <p:cNvSpPr txBox="1"/>
          <p:nvPr/>
        </p:nvSpPr>
        <p:spPr>
          <a:xfrm>
            <a:off x="2214626" y="856922"/>
            <a:ext cx="3499343" cy="830997"/>
          </a:xfrm>
          <a:prstGeom prst="rect">
            <a:avLst/>
          </a:prstGeom>
          <a:noFill/>
        </p:spPr>
        <p:txBody>
          <a:bodyPr wrap="square">
            <a:spAutoFit/>
          </a:bodyPr>
          <a:lstStyle/>
          <a:p>
            <a:pPr rtl="0">
              <a:spcBef>
                <a:spcPts val="0"/>
              </a:spcBef>
              <a:spcAft>
                <a:spcPts val="0"/>
              </a:spcAft>
            </a:pPr>
            <a:r>
              <a:rPr lang="pt-BR" sz="1200" b="1" i="0" u="none" strike="noStrike" dirty="0">
                <a:solidFill>
                  <a:schemeClr val="tx1">
                    <a:lumMod val="65000"/>
                    <a:lumOff val="35000"/>
                  </a:schemeClr>
                </a:solidFill>
                <a:effectLst/>
                <a:latin typeface="Century Gothic" panose="020B0502020202020204" pitchFamily="34" charset="0"/>
              </a:rPr>
              <a:t>Comece </a:t>
            </a:r>
            <a:r>
              <a:rPr lang="pt-BR" sz="1200" b="1" dirty="0">
                <a:solidFill>
                  <a:schemeClr val="tx1">
                    <a:lumMod val="65000"/>
                    <a:lumOff val="35000"/>
                  </a:schemeClr>
                </a:solidFill>
                <a:latin typeface="Century Gothic" panose="020B0502020202020204" pitchFamily="34" charset="0"/>
              </a:rPr>
              <a:t>com</a:t>
            </a:r>
            <a:r>
              <a:rPr lang="pt-BR" sz="1200" b="1" i="0" u="none" strike="noStrike" dirty="0">
                <a:solidFill>
                  <a:schemeClr val="tx1">
                    <a:lumMod val="65000"/>
                    <a:lumOff val="35000"/>
                  </a:schemeClr>
                </a:solidFill>
                <a:effectLst/>
                <a:latin typeface="Century Gothic" panose="020B0502020202020204" pitchFamily="34" charset="0"/>
              </a:rPr>
              <a:t> a visão</a:t>
            </a:r>
          </a:p>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Na parte superior do slide, indique com clareza sua visão abrangente para o período de três anos. Ela define a direção de todos os esforços estratégicos.</a:t>
            </a:r>
          </a:p>
        </p:txBody>
      </p:sp>
      <p:sp>
        <p:nvSpPr>
          <p:cNvPr id="26" name="TextBox 25">
            <a:extLst>
              <a:ext uri="{FF2B5EF4-FFF2-40B4-BE49-F238E27FC236}">
                <a16:creationId xmlns:a16="http://schemas.microsoft.com/office/drawing/2014/main" id="{BFC1D9B9-B711-A422-DAD8-5DEEAC268037}"/>
              </a:ext>
            </a:extLst>
          </p:cNvPr>
          <p:cNvSpPr txBox="1"/>
          <p:nvPr/>
        </p:nvSpPr>
        <p:spPr>
          <a:xfrm>
            <a:off x="2224062" y="2192034"/>
            <a:ext cx="3585916" cy="1200329"/>
          </a:xfrm>
          <a:prstGeom prst="rect">
            <a:avLst/>
          </a:prstGeom>
          <a:noFill/>
        </p:spPr>
        <p:txBody>
          <a:bodyPr wrap="square">
            <a:spAutoFit/>
          </a:bodyPr>
          <a:lstStyle/>
          <a:p>
            <a:pPr rtl="0">
              <a:spcBef>
                <a:spcPts val="0"/>
              </a:spcBef>
              <a:spcAft>
                <a:spcPts val="0"/>
              </a:spcAft>
            </a:pPr>
            <a:r>
              <a:rPr lang="pt-BR" sz="1200" b="1" i="0" u="none" strike="noStrike" dirty="0">
                <a:solidFill>
                  <a:schemeClr val="tx1">
                    <a:lumMod val="65000"/>
                    <a:lumOff val="35000"/>
                  </a:schemeClr>
                </a:solidFill>
                <a:effectLst/>
                <a:latin typeface="Century Gothic" panose="020B0502020202020204" pitchFamily="34" charset="0"/>
              </a:rPr>
              <a:t>Segmente o slide</a:t>
            </a:r>
          </a:p>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Divida o slide em três seções, uma para cada ano. Rotule cada seção com o ano e o foco correspondente (“Configuração da base”, “Crescimento e adaptação”, “Consolidação e inovação”).</a:t>
            </a:r>
          </a:p>
        </p:txBody>
      </p:sp>
      <p:sp>
        <p:nvSpPr>
          <p:cNvPr id="28" name="TextBox 27">
            <a:extLst>
              <a:ext uri="{FF2B5EF4-FFF2-40B4-BE49-F238E27FC236}">
                <a16:creationId xmlns:a16="http://schemas.microsoft.com/office/drawing/2014/main" id="{E749688D-8F1D-BA23-18E1-B52FFE94132C}"/>
              </a:ext>
            </a:extLst>
          </p:cNvPr>
          <p:cNvSpPr txBox="1"/>
          <p:nvPr/>
        </p:nvSpPr>
        <p:spPr>
          <a:xfrm>
            <a:off x="2232219" y="3654830"/>
            <a:ext cx="3696258" cy="830997"/>
          </a:xfrm>
          <a:prstGeom prst="rect">
            <a:avLst/>
          </a:prstGeom>
          <a:noFill/>
        </p:spPr>
        <p:txBody>
          <a:bodyPr wrap="square">
            <a:spAutoFit/>
          </a:bodyPr>
          <a:lstStyle/>
          <a:p>
            <a:pPr rtl="0">
              <a:spcBef>
                <a:spcPts val="0"/>
              </a:spcBef>
              <a:spcAft>
                <a:spcPts val="0"/>
              </a:spcAft>
            </a:pPr>
            <a:r>
              <a:rPr lang="pt-BR" sz="1200" b="1" i="0" u="none" strike="noStrike" dirty="0">
                <a:solidFill>
                  <a:schemeClr val="tx1">
                    <a:lumMod val="65000"/>
                    <a:lumOff val="35000"/>
                  </a:schemeClr>
                </a:solidFill>
                <a:effectLst/>
                <a:latin typeface="Century Gothic" panose="020B0502020202020204" pitchFamily="34" charset="0"/>
              </a:rPr>
              <a:t>Preencha os detalhes</a:t>
            </a:r>
          </a:p>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Em cada ano, insira os principais componentes em uma lista com marcadores. Seja breve nas palavras para manter o slide legível.</a:t>
            </a:r>
          </a:p>
        </p:txBody>
      </p:sp>
      <p:sp>
        <p:nvSpPr>
          <p:cNvPr id="30" name="TextBox 29">
            <a:extLst>
              <a:ext uri="{FF2B5EF4-FFF2-40B4-BE49-F238E27FC236}">
                <a16:creationId xmlns:a16="http://schemas.microsoft.com/office/drawing/2014/main" id="{F2915011-DA72-88BE-92A7-42986869AC82}"/>
              </a:ext>
            </a:extLst>
          </p:cNvPr>
          <p:cNvSpPr txBox="1"/>
          <p:nvPr/>
        </p:nvSpPr>
        <p:spPr>
          <a:xfrm>
            <a:off x="2238813" y="4736880"/>
            <a:ext cx="3396079" cy="1754326"/>
          </a:xfrm>
          <a:prstGeom prst="rect">
            <a:avLst/>
          </a:prstGeom>
          <a:noFill/>
        </p:spPr>
        <p:txBody>
          <a:bodyPr wrap="square">
            <a:spAutoFit/>
          </a:bodyPr>
          <a:lstStyle/>
          <a:p>
            <a:pPr rtl="0">
              <a:spcBef>
                <a:spcPts val="0"/>
              </a:spcBef>
              <a:spcAft>
                <a:spcPts val="0"/>
              </a:spcAft>
            </a:pPr>
            <a:r>
              <a:rPr lang="pt-BR" sz="1200" b="1" i="0" u="none" strike="noStrike" dirty="0">
                <a:solidFill>
                  <a:schemeClr val="tx1">
                    <a:lumMod val="65000"/>
                    <a:lumOff val="35000"/>
                  </a:schemeClr>
                </a:solidFill>
                <a:effectLst/>
                <a:latin typeface="Century Gothic" panose="020B0502020202020204" pitchFamily="34" charset="0"/>
              </a:rPr>
              <a:t>Atribua cores</a:t>
            </a:r>
          </a:p>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Crie um código de cores para diferentes tipos de atividades (p. ex., azul para “Definir funções” ou verde para “Desenvolver plano de ação”). Use esse esquema de cores de forma consistente nas três seções para ajudar os visualizadores a entenderem rapidamente o tipo de atividades planejadas.</a:t>
            </a:r>
          </a:p>
        </p:txBody>
      </p:sp>
      <p:sp>
        <p:nvSpPr>
          <p:cNvPr id="32" name="TextBox 31">
            <a:extLst>
              <a:ext uri="{FF2B5EF4-FFF2-40B4-BE49-F238E27FC236}">
                <a16:creationId xmlns:a16="http://schemas.microsoft.com/office/drawing/2014/main" id="{9178E398-A332-A91F-5115-9A52BF1C4D8D}"/>
              </a:ext>
            </a:extLst>
          </p:cNvPr>
          <p:cNvSpPr txBox="1"/>
          <p:nvPr/>
        </p:nvSpPr>
        <p:spPr>
          <a:xfrm>
            <a:off x="6747855" y="876905"/>
            <a:ext cx="4917964" cy="830997"/>
          </a:xfrm>
          <a:prstGeom prst="rect">
            <a:avLst/>
          </a:prstGeom>
          <a:noFill/>
        </p:spPr>
        <p:txBody>
          <a:bodyPr wrap="square">
            <a:spAutoFit/>
          </a:bodyPr>
          <a:lstStyle/>
          <a:p>
            <a:pPr rtl="0">
              <a:spcBef>
                <a:spcPts val="0"/>
              </a:spcBef>
              <a:spcAft>
                <a:spcPts val="0"/>
              </a:spcAft>
            </a:pPr>
            <a:r>
              <a:rPr lang="pt-BR" sz="1200" b="1" i="0" u="none" strike="noStrike" dirty="0">
                <a:solidFill>
                  <a:schemeClr val="tx1">
                    <a:lumMod val="65000"/>
                    <a:lumOff val="35000"/>
                  </a:schemeClr>
                </a:solidFill>
                <a:effectLst/>
                <a:latin typeface="Century Gothic" panose="020B0502020202020204" pitchFamily="34" charset="0"/>
              </a:rPr>
              <a:t>Inclua marcos</a:t>
            </a:r>
          </a:p>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Para cada ano, destaque os principais marcos diretamente no cronograma. Essas indicações visuais ajudam no acompanhamento do progresso rumo a metas maiores.</a:t>
            </a:r>
          </a:p>
        </p:txBody>
      </p:sp>
      <p:sp>
        <p:nvSpPr>
          <p:cNvPr id="34" name="TextBox 33">
            <a:extLst>
              <a:ext uri="{FF2B5EF4-FFF2-40B4-BE49-F238E27FC236}">
                <a16:creationId xmlns:a16="http://schemas.microsoft.com/office/drawing/2014/main" id="{F3584764-8EEE-C7CA-B4BB-7F69D8972891}"/>
              </a:ext>
            </a:extLst>
          </p:cNvPr>
          <p:cNvSpPr txBox="1"/>
          <p:nvPr/>
        </p:nvSpPr>
        <p:spPr>
          <a:xfrm>
            <a:off x="6781521" y="2368320"/>
            <a:ext cx="5235863" cy="1015663"/>
          </a:xfrm>
          <a:prstGeom prst="rect">
            <a:avLst/>
          </a:prstGeom>
          <a:noFill/>
        </p:spPr>
        <p:txBody>
          <a:bodyPr wrap="square">
            <a:spAutoFit/>
          </a:bodyPr>
          <a:lstStyle/>
          <a:p>
            <a:pPr rtl="0">
              <a:spcBef>
                <a:spcPts val="0"/>
              </a:spcBef>
              <a:spcAft>
                <a:spcPts val="0"/>
              </a:spcAft>
            </a:pPr>
            <a:r>
              <a:rPr lang="pt-BR" sz="1200" b="1" i="0" u="none" strike="noStrike">
                <a:solidFill>
                  <a:schemeClr val="tx1">
                    <a:lumMod val="65000"/>
                    <a:lumOff val="35000"/>
                  </a:schemeClr>
                </a:solidFill>
                <a:effectLst/>
                <a:latin typeface="Century Gothic" panose="020B0502020202020204" pitchFamily="34" charset="0"/>
              </a:rPr>
              <a:t>Use ícones</a:t>
            </a:r>
          </a:p>
          <a:p>
            <a:pPr rtl="0">
              <a:spcBef>
                <a:spcPts val="0"/>
              </a:spcBef>
              <a:spcAft>
                <a:spcPts val="0"/>
              </a:spcAft>
            </a:pPr>
            <a:r>
              <a:rPr lang="pt-BR" sz="1200" b="0" i="0" u="none" strike="noStrike">
                <a:solidFill>
                  <a:schemeClr val="tx1">
                    <a:lumMod val="65000"/>
                    <a:lumOff val="35000"/>
                  </a:schemeClr>
                </a:solidFill>
                <a:effectLst/>
                <a:latin typeface="Century Gothic" panose="020B0502020202020204" pitchFamily="34" charset="0"/>
              </a:rPr>
              <a:t>Incorpore ícones simples para representar cada componente principal (p. ex., um relógio para “Garantir a pontualidade”, uma lupa para “Revisar e ajustar”). Os ícones podem deixar o slide mais interessante e fácil de entender.</a:t>
            </a:r>
          </a:p>
        </p:txBody>
      </p:sp>
      <p:sp>
        <p:nvSpPr>
          <p:cNvPr id="36" name="TextBox 35">
            <a:extLst>
              <a:ext uri="{FF2B5EF4-FFF2-40B4-BE49-F238E27FC236}">
                <a16:creationId xmlns:a16="http://schemas.microsoft.com/office/drawing/2014/main" id="{9EC22E35-E32C-872D-8F9A-31E76258F4A4}"/>
              </a:ext>
            </a:extLst>
          </p:cNvPr>
          <p:cNvSpPr txBox="1"/>
          <p:nvPr/>
        </p:nvSpPr>
        <p:spPr>
          <a:xfrm>
            <a:off x="6836257" y="4044401"/>
            <a:ext cx="4806117" cy="646331"/>
          </a:xfrm>
          <a:prstGeom prst="rect">
            <a:avLst/>
          </a:prstGeom>
          <a:noFill/>
        </p:spPr>
        <p:txBody>
          <a:bodyPr wrap="square">
            <a:spAutoFit/>
          </a:bodyPr>
          <a:lstStyle/>
          <a:p>
            <a:pPr rtl="0">
              <a:spcBef>
                <a:spcPts val="0"/>
              </a:spcBef>
              <a:spcAft>
                <a:spcPts val="0"/>
              </a:spcAft>
            </a:pPr>
            <a:r>
              <a:rPr lang="pt-BR" sz="1200" b="1" i="0" u="none" strike="noStrike" dirty="0">
                <a:solidFill>
                  <a:schemeClr val="tx1">
                    <a:lumMod val="65000"/>
                    <a:lumOff val="35000"/>
                  </a:schemeClr>
                </a:solidFill>
                <a:effectLst/>
                <a:latin typeface="Century Gothic" panose="020B0502020202020204" pitchFamily="34" charset="0"/>
              </a:rPr>
              <a:t>Adicione notas</a:t>
            </a:r>
          </a:p>
          <a:p>
            <a:pPr rtl="0">
              <a:spcBef>
                <a:spcPts val="0"/>
              </a:spcBef>
              <a:spcAft>
                <a:spcPts val="0"/>
              </a:spcAft>
            </a:pPr>
            <a:r>
              <a:rPr lang="pt-BR" sz="1200" b="0" i="0" u="none" strike="noStrike" dirty="0">
                <a:solidFill>
                  <a:schemeClr val="tx1">
                    <a:lumMod val="65000"/>
                    <a:lumOff val="35000"/>
                  </a:schemeClr>
                </a:solidFill>
                <a:effectLst/>
                <a:latin typeface="Century Gothic" panose="020B0502020202020204" pitchFamily="34" charset="0"/>
              </a:rPr>
              <a:t>Use a seção </a:t>
            </a:r>
            <a:r>
              <a:rPr lang="pt-BR" sz="1200" b="0" i="1" u="none" strike="noStrike" dirty="0">
                <a:solidFill>
                  <a:schemeClr val="tx1">
                    <a:lumMod val="65000"/>
                    <a:lumOff val="35000"/>
                  </a:schemeClr>
                </a:solidFill>
                <a:effectLst/>
                <a:latin typeface="Century Gothic" panose="020B0502020202020204" pitchFamily="34" charset="0"/>
              </a:rPr>
              <a:t>Notas</a:t>
            </a:r>
            <a:r>
              <a:rPr lang="pt-BR" sz="1200" b="0" i="0" u="none" strike="noStrike" dirty="0">
                <a:solidFill>
                  <a:schemeClr val="tx1">
                    <a:lumMod val="65000"/>
                    <a:lumOff val="35000"/>
                  </a:schemeClr>
                </a:solidFill>
                <a:effectLst/>
                <a:latin typeface="Century Gothic" panose="020B0502020202020204" pitchFamily="34" charset="0"/>
              </a:rPr>
              <a:t> do PowerPoint para fornecer contexto adicional que pode ser detalhado demais para o slide principal.</a:t>
            </a:r>
          </a:p>
        </p:txBody>
      </p:sp>
      <p:grpSp>
        <p:nvGrpSpPr>
          <p:cNvPr id="39" name="Group 38">
            <a:extLst>
              <a:ext uri="{FF2B5EF4-FFF2-40B4-BE49-F238E27FC236}">
                <a16:creationId xmlns:a16="http://schemas.microsoft.com/office/drawing/2014/main" id="{E63E46BC-FB99-7C9A-AAE2-4EF982EF437C}"/>
              </a:ext>
            </a:extLst>
          </p:cNvPr>
          <p:cNvGrpSpPr/>
          <p:nvPr/>
        </p:nvGrpSpPr>
        <p:grpSpPr>
          <a:xfrm>
            <a:off x="6794355" y="1949504"/>
            <a:ext cx="1492996" cy="274320"/>
            <a:chOff x="6794355" y="1840094"/>
            <a:chExt cx="1492996" cy="274320"/>
          </a:xfrm>
        </p:grpSpPr>
        <p:sp>
          <p:nvSpPr>
            <p:cNvPr id="38" name="Arrow: Pentagon 37">
              <a:extLst>
                <a:ext uri="{FF2B5EF4-FFF2-40B4-BE49-F238E27FC236}">
                  <a16:creationId xmlns:a16="http://schemas.microsoft.com/office/drawing/2014/main" id="{06CC7B31-0711-FEAA-D6D2-96E6C44AEF42}"/>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900" b="1" dirty="0">
                  <a:solidFill>
                    <a:schemeClr val="tx1">
                      <a:lumMod val="65000"/>
                      <a:lumOff val="35000"/>
                    </a:schemeClr>
                  </a:solidFill>
                  <a:latin typeface="Century Gothic" panose="020B0502020202020204" pitchFamily="34" charset="0"/>
                </a:rPr>
                <a:t>Prazo DD/MM</a:t>
              </a:r>
            </a:p>
          </p:txBody>
        </p:sp>
        <p:sp>
          <p:nvSpPr>
            <p:cNvPr id="37" name="Diamond 36">
              <a:extLst>
                <a:ext uri="{FF2B5EF4-FFF2-40B4-BE49-F238E27FC236}">
                  <a16:creationId xmlns:a16="http://schemas.microsoft.com/office/drawing/2014/main" id="{9A4C55BE-E23C-4FCD-E5EE-48E9B80F8990}"/>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4656121C-5A69-A974-1FCA-EBFC5FB28CDE}"/>
              </a:ext>
            </a:extLst>
          </p:cNvPr>
          <p:cNvGrpSpPr/>
          <p:nvPr/>
        </p:nvGrpSpPr>
        <p:grpSpPr>
          <a:xfrm>
            <a:off x="8287351" y="1736041"/>
            <a:ext cx="1492996" cy="274320"/>
            <a:chOff x="6794355" y="1840094"/>
            <a:chExt cx="1492996" cy="274320"/>
          </a:xfrm>
        </p:grpSpPr>
        <p:sp>
          <p:nvSpPr>
            <p:cNvPr id="41" name="Arrow: Pentagon 40">
              <a:extLst>
                <a:ext uri="{FF2B5EF4-FFF2-40B4-BE49-F238E27FC236}">
                  <a16:creationId xmlns:a16="http://schemas.microsoft.com/office/drawing/2014/main" id="{ADD87CC6-28F4-DE2C-13E7-3055D0548380}"/>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900" b="1">
                  <a:solidFill>
                    <a:schemeClr val="tx1">
                      <a:lumMod val="65000"/>
                      <a:lumOff val="35000"/>
                    </a:schemeClr>
                  </a:solidFill>
                  <a:latin typeface="Century Gothic" panose="020B0502020202020204" pitchFamily="34" charset="0"/>
                </a:rPr>
                <a:t>Prazo DD/MM</a:t>
              </a:r>
            </a:p>
          </p:txBody>
        </p:sp>
        <p:sp>
          <p:nvSpPr>
            <p:cNvPr id="42" name="Diamond 41">
              <a:extLst>
                <a:ext uri="{FF2B5EF4-FFF2-40B4-BE49-F238E27FC236}">
                  <a16:creationId xmlns:a16="http://schemas.microsoft.com/office/drawing/2014/main" id="{765F764D-A7FE-A47D-470A-AFB7BA509128}"/>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0937925A-2D4A-6C38-9362-99E00AB3A8D8}"/>
              </a:ext>
            </a:extLst>
          </p:cNvPr>
          <p:cNvGrpSpPr/>
          <p:nvPr/>
        </p:nvGrpSpPr>
        <p:grpSpPr>
          <a:xfrm>
            <a:off x="8287351" y="2127107"/>
            <a:ext cx="1492996" cy="274320"/>
            <a:chOff x="6794355" y="1840094"/>
            <a:chExt cx="1492996" cy="274320"/>
          </a:xfrm>
        </p:grpSpPr>
        <p:sp>
          <p:nvSpPr>
            <p:cNvPr id="44" name="Arrow: Pentagon 43">
              <a:extLst>
                <a:ext uri="{FF2B5EF4-FFF2-40B4-BE49-F238E27FC236}">
                  <a16:creationId xmlns:a16="http://schemas.microsoft.com/office/drawing/2014/main" id="{30E03686-9FDD-A292-4977-9CF0B63A59B3}"/>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900" b="1">
                  <a:solidFill>
                    <a:schemeClr val="tx1">
                      <a:lumMod val="65000"/>
                      <a:lumOff val="35000"/>
                    </a:schemeClr>
                  </a:solidFill>
                  <a:latin typeface="Century Gothic" panose="020B0502020202020204" pitchFamily="34" charset="0"/>
                </a:rPr>
                <a:t>Prazo DD/MM</a:t>
              </a:r>
            </a:p>
          </p:txBody>
        </p:sp>
        <p:sp>
          <p:nvSpPr>
            <p:cNvPr id="45" name="Diamond 44">
              <a:extLst>
                <a:ext uri="{FF2B5EF4-FFF2-40B4-BE49-F238E27FC236}">
                  <a16:creationId xmlns:a16="http://schemas.microsoft.com/office/drawing/2014/main" id="{A6AF9BB2-D44F-6B5E-3F09-B56D883A2051}"/>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7" name="Graphic 46" descr="Relógio com preenchimento sólido">
            <a:extLst>
              <a:ext uri="{FF2B5EF4-FFF2-40B4-BE49-F238E27FC236}">
                <a16:creationId xmlns:a16="http://schemas.microsoft.com/office/drawing/2014/main" id="{D11A7353-65ED-CCDA-73B8-2C0A030CE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30182" y="3407891"/>
            <a:ext cx="501294" cy="501294"/>
          </a:xfrm>
          <a:prstGeom prst="rect">
            <a:avLst/>
          </a:prstGeom>
        </p:spPr>
      </p:pic>
      <p:pic>
        <p:nvPicPr>
          <p:cNvPr id="49" name="Graphic 48" descr="Lupa com preenchimento sólido">
            <a:extLst>
              <a:ext uri="{FF2B5EF4-FFF2-40B4-BE49-F238E27FC236}">
                <a16:creationId xmlns:a16="http://schemas.microsoft.com/office/drawing/2014/main" id="{6AAD81EF-7927-0AB0-CF3E-51D096A080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7600" y="3428999"/>
            <a:ext cx="501294" cy="501294"/>
          </a:xfrm>
          <a:prstGeom prst="rect">
            <a:avLst/>
          </a:prstGeom>
        </p:spPr>
      </p:pic>
      <p:pic>
        <p:nvPicPr>
          <p:cNvPr id="51" name="Graphic 50" descr="Círculo de seta com preenchimento sólido">
            <a:extLst>
              <a:ext uri="{FF2B5EF4-FFF2-40B4-BE49-F238E27FC236}">
                <a16:creationId xmlns:a16="http://schemas.microsoft.com/office/drawing/2014/main" id="{A68D3F7A-5929-482A-15DE-13A7693B8E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13819" y="3418383"/>
            <a:ext cx="501294" cy="501294"/>
          </a:xfrm>
          <a:prstGeom prst="rect">
            <a:avLst/>
          </a:prstGeom>
        </p:spPr>
      </p:pic>
    </p:spTree>
    <p:extLst>
      <p:ext uri="{BB962C8B-B14F-4D97-AF65-F5344CB8AC3E}">
        <p14:creationId xmlns:p14="http://schemas.microsoft.com/office/powerpoint/2010/main" val="3996626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rtl="0"/>
            <a:r>
              <a:rPr lang="pt-BR" sz="2800" spc="500">
                <a:solidFill>
                  <a:schemeClr val="tx1">
                    <a:lumMod val="65000"/>
                    <a:lumOff val="35000"/>
                  </a:schemeClr>
                </a:solidFill>
                <a:latin typeface="Century Gothic" panose="020B0502020202020204" pitchFamily="34" charset="0"/>
              </a:rPr>
              <a:t>AMOSTRA DE PLANO ESTRATÉGICO DE 3 ANOS</a:t>
            </a: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rtl="0"/>
            <a:r>
              <a:rPr lang="pt-BR" sz="1500" b="1" spc="-100" dirty="0">
                <a:solidFill>
                  <a:schemeClr val="tx1">
                    <a:lumMod val="65000"/>
                    <a:lumOff val="35000"/>
                  </a:schemeClr>
                </a:solidFill>
                <a:latin typeface="Century Gothic" panose="020B0502020202020204" pitchFamily="34" charset="0"/>
              </a:rPr>
              <a:t>20XX – Configuração da base</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DEFINIR FUNÇÕES</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461665"/>
          </a:xfrm>
          <a:prstGeom prst="rect">
            <a:avLst/>
          </a:prstGeom>
          <a:noFill/>
        </p:spPr>
        <p:txBody>
          <a:bodyPr wrap="square" rtlCol="0">
            <a:spAutoFit/>
          </a:bodyPr>
          <a:lstStyle/>
          <a:p>
            <a:pPr rtl="0"/>
            <a:r>
              <a:rPr lang="pt-BR" sz="1200" dirty="0">
                <a:solidFill>
                  <a:schemeClr val="tx1">
                    <a:lumMod val="65000"/>
                    <a:lumOff val="35000"/>
                  </a:schemeClr>
                </a:solidFill>
                <a:latin typeface="Century Gothic" panose="020B0502020202020204" pitchFamily="34" charset="0"/>
              </a:rPr>
              <a:t>Atribua de maneira clara funções estratégicas e responsabilidades aos membros da equipe.</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9" y="3245636"/>
            <a:ext cx="2684760" cy="646331"/>
          </a:xfrm>
          <a:prstGeom prst="rect">
            <a:avLst/>
          </a:prstGeom>
          <a:noFill/>
        </p:spPr>
        <p:txBody>
          <a:bodyPr wrap="square" rtlCol="0">
            <a:spAutoFit/>
          </a:bodyPr>
          <a:lstStyle/>
          <a:p>
            <a:pPr rtl="0"/>
            <a:r>
              <a:rPr lang="pt-BR" i="1" dirty="0">
                <a:solidFill>
                  <a:schemeClr val="tx1">
                    <a:lumMod val="65000"/>
                    <a:lumOff val="35000"/>
                  </a:schemeClr>
                </a:solidFill>
                <a:latin typeface="Century Gothic" panose="020B0502020202020204" pitchFamily="34" charset="0"/>
              </a:rPr>
              <a:t>DESENVOLVER PLANO DE AÇÃO</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461665"/>
          </a:xfrm>
          <a:prstGeom prst="rect">
            <a:avLst/>
          </a:prstGeom>
          <a:noFill/>
        </p:spPr>
        <p:txBody>
          <a:bodyPr wrap="square" rtlCol="0">
            <a:spAutoFit/>
          </a:bodyPr>
          <a:lstStyle/>
          <a:p>
            <a:pPr rtl="0"/>
            <a:r>
              <a:rPr lang="pt-BR" sz="1200" dirty="0">
                <a:solidFill>
                  <a:schemeClr val="tx1">
                    <a:lumMod val="65000"/>
                    <a:lumOff val="35000"/>
                  </a:schemeClr>
                </a:solidFill>
                <a:latin typeface="Century Gothic" panose="020B0502020202020204" pitchFamily="34" charset="0"/>
              </a:rPr>
              <a:t>Descreva ações específicas para impulsionar seus objetivos estratégicos.</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646331"/>
          </a:xfrm>
          <a:prstGeom prst="rect">
            <a:avLst/>
          </a:prstGeom>
          <a:noFill/>
        </p:spPr>
        <p:txBody>
          <a:bodyPr wrap="square" rtlCol="0">
            <a:spAutoFit/>
          </a:bodyPr>
          <a:lstStyle/>
          <a:p>
            <a:pPr rtl="0"/>
            <a:r>
              <a:rPr lang="pt-BR" i="1" dirty="0">
                <a:solidFill>
                  <a:schemeClr val="tx1">
                    <a:lumMod val="65000"/>
                    <a:lumOff val="35000"/>
                  </a:schemeClr>
                </a:solidFill>
                <a:latin typeface="Century Gothic" panose="020B0502020202020204" pitchFamily="34" charset="0"/>
              </a:rPr>
              <a:t>GARANTIR A PONTUALIDADE</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461665"/>
          </a:xfrm>
          <a:prstGeom prst="rect">
            <a:avLst/>
          </a:prstGeom>
          <a:noFill/>
        </p:spPr>
        <p:txBody>
          <a:bodyPr wrap="square" rtlCol="0">
            <a:spAutoFit/>
          </a:bodyPr>
          <a:lstStyle/>
          <a:p>
            <a:pPr rtl="0"/>
            <a:r>
              <a:rPr lang="pt-BR" sz="1200" dirty="0">
                <a:solidFill>
                  <a:schemeClr val="tx1">
                    <a:lumMod val="65000"/>
                    <a:lumOff val="35000"/>
                  </a:schemeClr>
                </a:solidFill>
                <a:latin typeface="Century Gothic" panose="020B0502020202020204" pitchFamily="34" charset="0"/>
              </a:rPr>
              <a:t>Estabeleça agendas claras para cada ação a fim de manter o ritmo.</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pPr rtl="0"/>
            <a:r>
              <a:rPr lang="pt-BR" i="1" dirty="0">
                <a:solidFill>
                  <a:schemeClr val="tx1">
                    <a:lumMod val="65000"/>
                    <a:lumOff val="35000"/>
                  </a:schemeClr>
                </a:solidFill>
                <a:latin typeface="Century Gothic" panose="020B0502020202020204" pitchFamily="34" charset="0"/>
              </a:rPr>
              <a:t>REVISAR E AJUSTAR</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461665"/>
          </a:xfrm>
          <a:prstGeom prst="rect">
            <a:avLst/>
          </a:prstGeom>
          <a:noFill/>
        </p:spPr>
        <p:txBody>
          <a:bodyPr wrap="square" rtlCol="0">
            <a:spAutoFit/>
          </a:bodyPr>
          <a:lstStyle/>
          <a:p>
            <a:pPr rtl="0"/>
            <a:r>
              <a:rPr lang="pt-BR" sz="1200" dirty="0">
                <a:solidFill>
                  <a:schemeClr val="tx1">
                    <a:lumMod val="65000"/>
                    <a:lumOff val="35000"/>
                  </a:schemeClr>
                </a:solidFill>
                <a:latin typeface="Century Gothic" panose="020B0502020202020204" pitchFamily="34" charset="0"/>
              </a:rPr>
              <a:t>Avalie os resultados e ajuste as estratégias conforme necessário.</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pPr rtl="0"/>
            <a:r>
              <a:rPr lang="pt-BR" i="1" dirty="0">
                <a:solidFill>
                  <a:schemeClr val="tx1">
                    <a:lumMod val="65000"/>
                    <a:lumOff val="35000"/>
                  </a:schemeClr>
                </a:solidFill>
                <a:latin typeface="Century Gothic" panose="020B0502020202020204" pitchFamily="34" charset="0"/>
              </a:rPr>
              <a:t>AMPLIAR INICIATIVAS</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461665"/>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Aplique estratégias bem-sucedidas em escala e explore novas oportunidades de crescimento.</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646331"/>
          </a:xfrm>
          <a:prstGeom prst="rect">
            <a:avLst/>
          </a:prstGeom>
          <a:noFill/>
        </p:spPr>
        <p:txBody>
          <a:bodyPr wrap="square" rtlCol="0">
            <a:spAutoFit/>
          </a:bodyPr>
          <a:lstStyle/>
          <a:p>
            <a:pPr rtl="0"/>
            <a:r>
              <a:rPr lang="pt-BR" i="1" dirty="0">
                <a:solidFill>
                  <a:schemeClr val="tx1">
                    <a:lumMod val="65000"/>
                    <a:lumOff val="35000"/>
                  </a:schemeClr>
                </a:solidFill>
                <a:latin typeface="Century Gothic" panose="020B0502020202020204" pitchFamily="34" charset="0"/>
              </a:rPr>
              <a:t>FORTALECER O </a:t>
            </a:r>
            <a:br>
              <a:rPr lang="en-US" i="1" dirty="0">
                <a:solidFill>
                  <a:schemeClr val="tx1">
                    <a:lumMod val="65000"/>
                    <a:lumOff val="35000"/>
                  </a:schemeClr>
                </a:solidFill>
                <a:latin typeface="Century Gothic" panose="020B0502020202020204" pitchFamily="34" charset="0"/>
              </a:rPr>
            </a:br>
            <a:r>
              <a:rPr lang="pt-BR" i="1" dirty="0">
                <a:solidFill>
                  <a:schemeClr val="tx1">
                    <a:lumMod val="65000"/>
                    <a:lumOff val="35000"/>
                  </a:schemeClr>
                </a:solidFill>
                <a:latin typeface="Century Gothic" panose="020B0502020202020204" pitchFamily="34" charset="0"/>
              </a:rPr>
              <a:t>ENGAJAMENTO</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097377" cy="646331"/>
          </a:xfrm>
          <a:prstGeom prst="rect">
            <a:avLst/>
          </a:prstGeom>
          <a:noFill/>
        </p:spPr>
        <p:txBody>
          <a:bodyPr wrap="square" rtlCol="0">
            <a:spAutoFit/>
          </a:bodyPr>
          <a:lstStyle/>
          <a:p>
            <a:pPr rtl="0"/>
            <a:r>
              <a:rPr lang="pt-BR" sz="1200" dirty="0">
                <a:solidFill>
                  <a:schemeClr val="tx1">
                    <a:lumMod val="65000"/>
                    <a:lumOff val="35000"/>
                  </a:schemeClr>
                </a:solidFill>
                <a:latin typeface="Century Gothic" panose="020B0502020202020204" pitchFamily="34" charset="0"/>
              </a:rPr>
              <a:t>Aumente o envolvimento das partes interessadas por meio de atualizações e feedback regulares.</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pPr rtl="0"/>
            <a:r>
              <a:rPr lang="pt-BR" i="1" dirty="0">
                <a:solidFill>
                  <a:schemeClr val="tx1">
                    <a:lumMod val="65000"/>
                    <a:lumOff val="35000"/>
                  </a:schemeClr>
                </a:solidFill>
                <a:latin typeface="Century Gothic" panose="020B0502020202020204" pitchFamily="34" charset="0"/>
              </a:rPr>
              <a:t>CONSOLIDAR GANHOS</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461665"/>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Concentre-se em consolidar o progresso alcançado e garantir o crescimento sustentável.</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pPr rtl="0"/>
            <a:r>
              <a:rPr lang="pt-BR" i="1" dirty="0">
                <a:solidFill>
                  <a:schemeClr val="tx1">
                    <a:lumMod val="65000"/>
                    <a:lumOff val="35000"/>
                  </a:schemeClr>
                </a:solidFill>
                <a:latin typeface="Century Gothic" panose="020B0502020202020204" pitchFamily="34" charset="0"/>
              </a:rPr>
              <a:t>INOVAÇÃO DE PROCESSOS</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461665"/>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Implemente práticas inovadoras para aumentar a eficiência e a eficácia.</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2637949" cy="646331"/>
          </a:xfrm>
          <a:prstGeom prst="rect">
            <a:avLst/>
          </a:prstGeom>
          <a:noFill/>
        </p:spPr>
        <p:txBody>
          <a:bodyPr wrap="square" rtlCol="0">
            <a:spAutoFit/>
          </a:bodyPr>
          <a:lstStyle/>
          <a:p>
            <a:pPr rtl="0"/>
            <a:r>
              <a:rPr lang="pt-BR" i="1" dirty="0">
                <a:solidFill>
                  <a:schemeClr val="tx1">
                    <a:lumMod val="65000"/>
                    <a:lumOff val="35000"/>
                  </a:schemeClr>
                </a:solidFill>
                <a:latin typeface="Century Gothic" panose="020B0502020202020204" pitchFamily="34" charset="0"/>
              </a:rPr>
              <a:t>PREPARAR-SE PARA O </a:t>
            </a:r>
            <a:br>
              <a:rPr lang="en-US" i="1" dirty="0">
                <a:solidFill>
                  <a:schemeClr val="tx1">
                    <a:lumMod val="65000"/>
                    <a:lumOff val="35000"/>
                  </a:schemeClr>
                </a:solidFill>
                <a:latin typeface="Century Gothic" panose="020B0502020202020204" pitchFamily="34" charset="0"/>
              </a:rPr>
            </a:br>
            <a:r>
              <a:rPr lang="pt-BR" i="1" dirty="0">
                <a:solidFill>
                  <a:schemeClr val="tx1">
                    <a:lumMod val="65000"/>
                    <a:lumOff val="35000"/>
                  </a:schemeClr>
                </a:solidFill>
                <a:latin typeface="Century Gothic" panose="020B0502020202020204" pitchFamily="34" charset="0"/>
              </a:rPr>
              <a:t>PRÓXIMO CICLO</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8" y="5599341"/>
            <a:ext cx="2874680" cy="646331"/>
          </a:xfrm>
          <a:prstGeom prst="rect">
            <a:avLst/>
          </a:prstGeom>
          <a:noFill/>
        </p:spPr>
        <p:txBody>
          <a:bodyPr wrap="square" rtlCol="0">
            <a:spAutoFit/>
          </a:bodyPr>
          <a:lstStyle/>
          <a:p>
            <a:pPr rtl="0"/>
            <a:r>
              <a:rPr lang="pt-BR" sz="1200" dirty="0">
                <a:solidFill>
                  <a:schemeClr val="tx1">
                    <a:lumMod val="65000"/>
                    <a:lumOff val="35000"/>
                  </a:schemeClr>
                </a:solidFill>
                <a:latin typeface="Century Gothic" panose="020B0502020202020204" pitchFamily="34" charset="0"/>
              </a:rPr>
              <a:t>Comece a preparar o terreno para o próximo ciclo de planejamento estratégico.</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rtl="0"/>
            <a:r>
              <a:rPr lang="pt-BR" sz="1500" b="1" spc="-100">
                <a:solidFill>
                  <a:schemeClr val="tx1">
                    <a:lumMod val="65000"/>
                    <a:lumOff val="35000"/>
                  </a:schemeClr>
                </a:solidFill>
                <a:latin typeface="Century Gothic" panose="020B0502020202020204" pitchFamily="34" charset="0"/>
              </a:rPr>
              <a:t>20XX – Crescimento e adaptação</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rtl="0"/>
            <a:r>
              <a:rPr lang="pt-BR" sz="1500" b="1" spc="-100">
                <a:solidFill>
                  <a:schemeClr val="tx1">
                    <a:lumMod val="65000"/>
                    <a:lumOff val="35000"/>
                  </a:schemeClr>
                </a:solidFill>
                <a:latin typeface="Century Gothic" panose="020B0502020202020204" pitchFamily="34" charset="0"/>
              </a:rPr>
              <a:t>20XX – Consolidação e inovação</a:t>
            </a:r>
          </a:p>
        </p:txBody>
      </p:sp>
      <p:grpSp>
        <p:nvGrpSpPr>
          <p:cNvPr id="2" name="Group 1">
            <a:extLst>
              <a:ext uri="{FF2B5EF4-FFF2-40B4-BE49-F238E27FC236}">
                <a16:creationId xmlns:a16="http://schemas.microsoft.com/office/drawing/2014/main" id="{88F5FF4E-A8E0-AB70-C827-F6A4DA1EA563}"/>
              </a:ext>
            </a:extLst>
          </p:cNvPr>
          <p:cNvGrpSpPr/>
          <p:nvPr/>
        </p:nvGrpSpPr>
        <p:grpSpPr>
          <a:xfrm>
            <a:off x="4603000" y="2760914"/>
            <a:ext cx="1492996" cy="274320"/>
            <a:chOff x="6794355" y="1840094"/>
            <a:chExt cx="1492996" cy="274320"/>
          </a:xfrm>
        </p:grpSpPr>
        <p:sp>
          <p:nvSpPr>
            <p:cNvPr id="4" name="Arrow: Pentagon 3">
              <a:extLst>
                <a:ext uri="{FF2B5EF4-FFF2-40B4-BE49-F238E27FC236}">
                  <a16:creationId xmlns:a16="http://schemas.microsoft.com/office/drawing/2014/main" id="{B5B13D5F-A70C-AD3D-1233-809322D90B19}"/>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900" b="1">
                  <a:solidFill>
                    <a:schemeClr val="tx1">
                      <a:lumMod val="65000"/>
                      <a:lumOff val="35000"/>
                    </a:schemeClr>
                  </a:solidFill>
                  <a:latin typeface="Century Gothic" panose="020B0502020202020204" pitchFamily="34" charset="0"/>
                </a:rPr>
                <a:t>Prazo DD/MM</a:t>
              </a:r>
            </a:p>
          </p:txBody>
        </p:sp>
        <p:sp>
          <p:nvSpPr>
            <p:cNvPr id="6" name="Diamond 5">
              <a:extLst>
                <a:ext uri="{FF2B5EF4-FFF2-40B4-BE49-F238E27FC236}">
                  <a16:creationId xmlns:a16="http://schemas.microsoft.com/office/drawing/2014/main" id="{86E52556-E0A9-C562-C06A-D16DA3E0991C}"/>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59CB1AB-FC85-EB2E-B060-CBD240BFF110}"/>
              </a:ext>
            </a:extLst>
          </p:cNvPr>
          <p:cNvGrpSpPr/>
          <p:nvPr/>
        </p:nvGrpSpPr>
        <p:grpSpPr>
          <a:xfrm>
            <a:off x="7847275" y="4420012"/>
            <a:ext cx="1492996" cy="274320"/>
            <a:chOff x="6794355" y="1840094"/>
            <a:chExt cx="1492996" cy="274320"/>
          </a:xfrm>
        </p:grpSpPr>
        <p:sp>
          <p:nvSpPr>
            <p:cNvPr id="16" name="Arrow: Pentagon 15">
              <a:extLst>
                <a:ext uri="{FF2B5EF4-FFF2-40B4-BE49-F238E27FC236}">
                  <a16:creationId xmlns:a16="http://schemas.microsoft.com/office/drawing/2014/main" id="{884D8CC5-F1F7-2D11-AA4C-51E812767635}"/>
                </a:ext>
              </a:extLst>
            </p:cNvPr>
            <p:cNvSpPr/>
            <p:nvPr/>
          </p:nvSpPr>
          <p:spPr>
            <a:xfrm>
              <a:off x="6931514" y="1840094"/>
              <a:ext cx="1355837" cy="274320"/>
            </a:xfrm>
            <a:prstGeom prst="homePlate">
              <a:avLst/>
            </a:prstGeom>
            <a:solidFill>
              <a:srgbClr val="E2E2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pt-BR" sz="900" b="1">
                  <a:solidFill>
                    <a:schemeClr val="tx1">
                      <a:lumMod val="65000"/>
                      <a:lumOff val="35000"/>
                    </a:schemeClr>
                  </a:solidFill>
                  <a:latin typeface="Century Gothic" panose="020B0502020202020204" pitchFamily="34" charset="0"/>
                </a:rPr>
                <a:t>Prazo DD/MM</a:t>
              </a:r>
            </a:p>
          </p:txBody>
        </p:sp>
        <p:sp>
          <p:nvSpPr>
            <p:cNvPr id="17" name="Diamond 16">
              <a:extLst>
                <a:ext uri="{FF2B5EF4-FFF2-40B4-BE49-F238E27FC236}">
                  <a16:creationId xmlns:a16="http://schemas.microsoft.com/office/drawing/2014/main" id="{36DE93E5-C55C-E7BF-5202-56B0F9EEF26E}"/>
                </a:ext>
              </a:extLst>
            </p:cNvPr>
            <p:cNvSpPr>
              <a:spLocks noChangeAspect="1"/>
            </p:cNvSpPr>
            <p:nvPr/>
          </p:nvSpPr>
          <p:spPr>
            <a:xfrm>
              <a:off x="6794355" y="1840094"/>
              <a:ext cx="274320" cy="274320"/>
            </a:xfrm>
            <a:prstGeom prst="diamond">
              <a:avLst/>
            </a:prstGeom>
            <a:solidFill>
              <a:srgbClr val="E2E23A"/>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Graphic 17" descr="Relógio com preenchimento sólido">
            <a:extLst>
              <a:ext uri="{FF2B5EF4-FFF2-40B4-BE49-F238E27FC236}">
                <a16:creationId xmlns:a16="http://schemas.microsoft.com/office/drawing/2014/main" id="{3483917E-5016-1D1E-2C8A-A7A4172E27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67827" y="4967446"/>
            <a:ext cx="501294" cy="501294"/>
          </a:xfrm>
          <a:prstGeom prst="rect">
            <a:avLst/>
          </a:prstGeom>
        </p:spPr>
      </p:pic>
      <p:pic>
        <p:nvPicPr>
          <p:cNvPr id="19" name="Graphic 18" descr="Lupa com preenchimento sólido">
            <a:extLst>
              <a:ext uri="{FF2B5EF4-FFF2-40B4-BE49-F238E27FC236}">
                <a16:creationId xmlns:a16="http://schemas.microsoft.com/office/drawing/2014/main" id="{13B00657-40E8-B30A-73AF-DDA8FD49C6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7334" y="1589849"/>
            <a:ext cx="501294" cy="501294"/>
          </a:xfrm>
          <a:prstGeom prst="rect">
            <a:avLst/>
          </a:prstGeom>
        </p:spPr>
      </p:pic>
      <p:pic>
        <p:nvPicPr>
          <p:cNvPr id="20" name="Graphic 19" descr="Círculo de seta com preenchimento sólido">
            <a:extLst>
              <a:ext uri="{FF2B5EF4-FFF2-40B4-BE49-F238E27FC236}">
                <a16:creationId xmlns:a16="http://schemas.microsoft.com/office/drawing/2014/main" id="{0E70CF05-D43C-AA70-CC87-B1A6714B3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91259" y="4967446"/>
            <a:ext cx="501294" cy="501294"/>
          </a:xfrm>
          <a:prstGeom prst="rect">
            <a:avLst/>
          </a:prstGeom>
        </p:spPr>
      </p:pic>
      <p:pic>
        <p:nvPicPr>
          <p:cNvPr id="22" name="Graphic 21" descr="Usuários com preenchimento sólido">
            <a:extLst>
              <a:ext uri="{FF2B5EF4-FFF2-40B4-BE49-F238E27FC236}">
                <a16:creationId xmlns:a16="http://schemas.microsoft.com/office/drawing/2014/main" id="{317DC56C-C8C2-B253-9AB0-3CDDAE68A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13971" y="1576144"/>
            <a:ext cx="593350" cy="593350"/>
          </a:xfrm>
          <a:prstGeom prst="rect">
            <a:avLst/>
          </a:prstGeom>
        </p:spPr>
      </p:pic>
      <p:pic>
        <p:nvPicPr>
          <p:cNvPr id="24" name="Graphic 23" descr="Tendência ascendente com preenchimento sólido">
            <a:extLst>
              <a:ext uri="{FF2B5EF4-FFF2-40B4-BE49-F238E27FC236}">
                <a16:creationId xmlns:a16="http://schemas.microsoft.com/office/drawing/2014/main" id="{44F704E1-3101-6BF2-16E8-F75D1551BFF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612113" y="1576144"/>
            <a:ext cx="418772" cy="418772"/>
          </a:xfrm>
          <a:prstGeom prst="rect">
            <a:avLst/>
          </a:prstGeom>
        </p:spPr>
      </p:pic>
      <p:pic>
        <p:nvPicPr>
          <p:cNvPr id="27" name="Graphic 26" descr="Claquete com preenchimento sólido">
            <a:extLst>
              <a:ext uri="{FF2B5EF4-FFF2-40B4-BE49-F238E27FC236}">
                <a16:creationId xmlns:a16="http://schemas.microsoft.com/office/drawing/2014/main" id="{2666924E-583F-D84F-D6E7-39B4574BB34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63696" y="3318463"/>
            <a:ext cx="327454" cy="327454"/>
          </a:xfrm>
          <a:prstGeom prst="rect">
            <a:avLst/>
          </a:prstGeom>
        </p:spPr>
      </p:pic>
      <p:pic>
        <p:nvPicPr>
          <p:cNvPr id="34" name="Graphic 33" descr="Maximizar com preenchimento sólido">
            <a:extLst>
              <a:ext uri="{FF2B5EF4-FFF2-40B4-BE49-F238E27FC236}">
                <a16:creationId xmlns:a16="http://schemas.microsoft.com/office/drawing/2014/main" id="{75F5EEAF-AF85-1E99-01BA-6081824677C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214098" y="3287981"/>
            <a:ext cx="361364" cy="361364"/>
          </a:xfrm>
          <a:prstGeom prst="rect">
            <a:avLst/>
          </a:prstGeom>
        </p:spPr>
      </p:pic>
      <p:pic>
        <p:nvPicPr>
          <p:cNvPr id="39" name="Graphic 38" descr="Braço musculoso com preenchimento sólido">
            <a:extLst>
              <a:ext uri="{FF2B5EF4-FFF2-40B4-BE49-F238E27FC236}">
                <a16:creationId xmlns:a16="http://schemas.microsoft.com/office/drawing/2014/main" id="{F2EAB863-CBB1-A52A-A372-7865804A90B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82216" y="5010600"/>
            <a:ext cx="361364" cy="361364"/>
          </a:xfrm>
          <a:prstGeom prst="rect">
            <a:avLst/>
          </a:prstGeom>
        </p:spPr>
      </p:pic>
      <p:pic>
        <p:nvPicPr>
          <p:cNvPr id="43" name="Graphic 42" descr="Conectado com preenchimento sólido">
            <a:extLst>
              <a:ext uri="{FF2B5EF4-FFF2-40B4-BE49-F238E27FC236}">
                <a16:creationId xmlns:a16="http://schemas.microsoft.com/office/drawing/2014/main" id="{A16FC822-C29D-EEA9-2CCB-2473D19053F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612113" y="3288531"/>
            <a:ext cx="409785" cy="409785"/>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161597" y="187919"/>
            <a:ext cx="11845251" cy="523220"/>
          </a:xfrm>
          <a:prstGeom prst="rect">
            <a:avLst/>
          </a:prstGeom>
          <a:noFill/>
        </p:spPr>
        <p:txBody>
          <a:bodyPr wrap="square" rtlCol="0">
            <a:spAutoFit/>
          </a:bodyPr>
          <a:lstStyle/>
          <a:p>
            <a:pPr algn="ctr" rtl="0"/>
            <a:r>
              <a:rPr lang="pt-BR" sz="2800" spc="500">
                <a:solidFill>
                  <a:schemeClr val="tx1">
                    <a:lumMod val="65000"/>
                    <a:lumOff val="35000"/>
                  </a:schemeClr>
                </a:solidFill>
                <a:latin typeface="Century Gothic" panose="020B0502020202020204" pitchFamily="34" charset="0"/>
              </a:rPr>
              <a:t>PLANO ESTRATÉGICO DE TRÊS ANOS</a:t>
            </a:r>
          </a:p>
        </p:txBody>
      </p:sp>
      <p:sp>
        <p:nvSpPr>
          <p:cNvPr id="31" name="Rectangle 30">
            <a:extLst>
              <a:ext uri="{FF2B5EF4-FFF2-40B4-BE49-F238E27FC236}">
                <a16:creationId xmlns:a16="http://schemas.microsoft.com/office/drawing/2014/main" id="{86A1C244-7385-9D40-A252-4E75C440C3DE}"/>
              </a:ext>
            </a:extLst>
          </p:cNvPr>
          <p:cNvSpPr/>
          <p:nvPr/>
        </p:nvSpPr>
        <p:spPr>
          <a:xfrm>
            <a:off x="1117856" y="936634"/>
            <a:ext cx="3254867" cy="49680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839D9D0-F434-7847-AEA3-F6E1D6952262}"/>
              </a:ext>
            </a:extLst>
          </p:cNvPr>
          <p:cNvSpPr txBox="1"/>
          <p:nvPr/>
        </p:nvSpPr>
        <p:spPr>
          <a:xfrm>
            <a:off x="1117855" y="1009894"/>
            <a:ext cx="3254867" cy="323165"/>
          </a:xfrm>
          <a:prstGeom prst="rect">
            <a:avLst/>
          </a:prstGeom>
          <a:noFill/>
        </p:spPr>
        <p:txBody>
          <a:bodyPr wrap="square" rtlCol="0">
            <a:spAutoFit/>
          </a:bodyPr>
          <a:lstStyle/>
          <a:p>
            <a:pPr algn="ctr" rtl="0"/>
            <a:r>
              <a:rPr lang="pt-BR" sz="1500" b="1" spc="-100">
                <a:solidFill>
                  <a:schemeClr val="tx1">
                    <a:lumMod val="65000"/>
                    <a:lumOff val="35000"/>
                  </a:schemeClr>
                </a:solidFill>
                <a:latin typeface="Century Gothic" panose="020B0502020202020204" pitchFamily="34" charset="0"/>
              </a:rPr>
              <a:t>20XX – Foco</a:t>
            </a:r>
          </a:p>
        </p:txBody>
      </p:sp>
      <p:sp>
        <p:nvSpPr>
          <p:cNvPr id="35" name="Rectangle 34">
            <a:extLst>
              <a:ext uri="{FF2B5EF4-FFF2-40B4-BE49-F238E27FC236}">
                <a16:creationId xmlns:a16="http://schemas.microsoft.com/office/drawing/2014/main" id="{D856B6B9-CADB-65A5-132D-6DE5ED1AE9D7}"/>
              </a:ext>
            </a:extLst>
          </p:cNvPr>
          <p:cNvSpPr/>
          <p:nvPr/>
        </p:nvSpPr>
        <p:spPr>
          <a:xfrm>
            <a:off x="4468567" y="936634"/>
            <a:ext cx="3254867"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5B08557A-8548-5D7D-6AD2-CD59C42B123E}"/>
              </a:ext>
            </a:extLst>
          </p:cNvPr>
          <p:cNvSpPr/>
          <p:nvPr/>
        </p:nvSpPr>
        <p:spPr>
          <a:xfrm>
            <a:off x="7819278" y="936634"/>
            <a:ext cx="3254866" cy="508393"/>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0C4B1F77-B870-3807-ED43-43F3EA7B8C19}"/>
              </a:ext>
            </a:extLst>
          </p:cNvPr>
          <p:cNvSpPr/>
          <p:nvPr/>
        </p:nvSpPr>
        <p:spPr>
          <a:xfrm>
            <a:off x="1117854" y="1554874"/>
            <a:ext cx="3254867" cy="156932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67F4BA-422D-345B-B7F1-9F9576D2E9FF}"/>
              </a:ext>
            </a:extLst>
          </p:cNvPr>
          <p:cNvSpPr/>
          <p:nvPr/>
        </p:nvSpPr>
        <p:spPr>
          <a:xfrm>
            <a:off x="1117853" y="3245636"/>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9C63BE-B6B5-4F15-AC6D-365CB650CB19}"/>
              </a:ext>
            </a:extLst>
          </p:cNvPr>
          <p:cNvSpPr/>
          <p:nvPr/>
        </p:nvSpPr>
        <p:spPr>
          <a:xfrm>
            <a:off x="1117856" y="4936398"/>
            <a:ext cx="3254867" cy="156932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6CBE402-0604-8E30-E2E5-0CF97940084A}"/>
              </a:ext>
            </a:extLst>
          </p:cNvPr>
          <p:cNvSpPr/>
          <p:nvPr/>
        </p:nvSpPr>
        <p:spPr>
          <a:xfrm>
            <a:off x="4468564" y="1554874"/>
            <a:ext cx="3254867" cy="156932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7CA97E-153D-240D-155A-497EC698AA90}"/>
              </a:ext>
            </a:extLst>
          </p:cNvPr>
          <p:cNvSpPr/>
          <p:nvPr/>
        </p:nvSpPr>
        <p:spPr>
          <a:xfrm>
            <a:off x="4468563" y="3245636"/>
            <a:ext cx="3254867" cy="156932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FC5F344-0E21-E7D5-6633-1373E6D8E5D6}"/>
              </a:ext>
            </a:extLst>
          </p:cNvPr>
          <p:cNvSpPr/>
          <p:nvPr/>
        </p:nvSpPr>
        <p:spPr>
          <a:xfrm>
            <a:off x="4468566" y="4936398"/>
            <a:ext cx="3254867" cy="156932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D01609A-BAEC-4CFE-0FF9-797D85131480}"/>
              </a:ext>
            </a:extLst>
          </p:cNvPr>
          <p:cNvSpPr/>
          <p:nvPr/>
        </p:nvSpPr>
        <p:spPr>
          <a:xfrm>
            <a:off x="7819279" y="1554874"/>
            <a:ext cx="3254867" cy="1569326"/>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0C1FD44-A422-6909-DEC4-4B65AD83083C}"/>
              </a:ext>
            </a:extLst>
          </p:cNvPr>
          <p:cNvSpPr/>
          <p:nvPr/>
        </p:nvSpPr>
        <p:spPr>
          <a:xfrm>
            <a:off x="7819278" y="3245636"/>
            <a:ext cx="3254867" cy="156932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921D494-E212-9D3E-C22C-5FC24DF0A98E}"/>
              </a:ext>
            </a:extLst>
          </p:cNvPr>
          <p:cNvSpPr/>
          <p:nvPr/>
        </p:nvSpPr>
        <p:spPr>
          <a:xfrm>
            <a:off x="7819281" y="4936398"/>
            <a:ext cx="3254867" cy="1569326"/>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FF6B838-5238-5F90-F0D0-75D3381A5A3E}"/>
              </a:ext>
            </a:extLst>
          </p:cNvPr>
          <p:cNvSpPr txBox="1"/>
          <p:nvPr/>
        </p:nvSpPr>
        <p:spPr>
          <a:xfrm>
            <a:off x="1117856" y="1554874"/>
            <a:ext cx="2804131"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28" name="TextBox 27">
            <a:extLst>
              <a:ext uri="{FF2B5EF4-FFF2-40B4-BE49-F238E27FC236}">
                <a16:creationId xmlns:a16="http://schemas.microsoft.com/office/drawing/2014/main" id="{DCB6B481-7C43-5E1C-DD62-28498D7C836C}"/>
              </a:ext>
            </a:extLst>
          </p:cNvPr>
          <p:cNvSpPr txBox="1"/>
          <p:nvPr/>
        </p:nvSpPr>
        <p:spPr>
          <a:xfrm>
            <a:off x="1130968" y="2264043"/>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29" name="TextBox 28">
            <a:extLst>
              <a:ext uri="{FF2B5EF4-FFF2-40B4-BE49-F238E27FC236}">
                <a16:creationId xmlns:a16="http://schemas.microsoft.com/office/drawing/2014/main" id="{BEDE3288-260A-2F9F-25A6-0881D9CB2745}"/>
              </a:ext>
            </a:extLst>
          </p:cNvPr>
          <p:cNvSpPr txBox="1"/>
          <p:nvPr/>
        </p:nvSpPr>
        <p:spPr>
          <a:xfrm>
            <a:off x="1130968" y="3245636"/>
            <a:ext cx="2804131"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30" name="TextBox 29">
            <a:extLst>
              <a:ext uri="{FF2B5EF4-FFF2-40B4-BE49-F238E27FC236}">
                <a16:creationId xmlns:a16="http://schemas.microsoft.com/office/drawing/2014/main" id="{0294C3AF-8099-4417-834A-33F4070CDF1B}"/>
              </a:ext>
            </a:extLst>
          </p:cNvPr>
          <p:cNvSpPr txBox="1"/>
          <p:nvPr/>
        </p:nvSpPr>
        <p:spPr>
          <a:xfrm>
            <a:off x="1130968" y="3901187"/>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36" name="TextBox 35">
            <a:extLst>
              <a:ext uri="{FF2B5EF4-FFF2-40B4-BE49-F238E27FC236}">
                <a16:creationId xmlns:a16="http://schemas.microsoft.com/office/drawing/2014/main" id="{76E75D81-3857-762A-DBBC-166603C56F58}"/>
              </a:ext>
            </a:extLst>
          </p:cNvPr>
          <p:cNvSpPr txBox="1"/>
          <p:nvPr/>
        </p:nvSpPr>
        <p:spPr>
          <a:xfrm>
            <a:off x="1117852" y="4933794"/>
            <a:ext cx="2804131"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37" name="TextBox 36">
            <a:extLst>
              <a:ext uri="{FF2B5EF4-FFF2-40B4-BE49-F238E27FC236}">
                <a16:creationId xmlns:a16="http://schemas.microsoft.com/office/drawing/2014/main" id="{0567FA3B-68C1-36B1-2373-989923C3157D}"/>
              </a:ext>
            </a:extLst>
          </p:cNvPr>
          <p:cNvSpPr txBox="1"/>
          <p:nvPr/>
        </p:nvSpPr>
        <p:spPr>
          <a:xfrm>
            <a:off x="1130968" y="5590176"/>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40" name="TextBox 39">
            <a:extLst>
              <a:ext uri="{FF2B5EF4-FFF2-40B4-BE49-F238E27FC236}">
                <a16:creationId xmlns:a16="http://schemas.microsoft.com/office/drawing/2014/main" id="{481FCC1D-33A9-682E-7596-80DC2312CCF9}"/>
              </a:ext>
            </a:extLst>
          </p:cNvPr>
          <p:cNvSpPr txBox="1"/>
          <p:nvPr/>
        </p:nvSpPr>
        <p:spPr>
          <a:xfrm>
            <a:off x="4464973" y="1560417"/>
            <a:ext cx="2804131"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50" name="TextBox 49">
            <a:extLst>
              <a:ext uri="{FF2B5EF4-FFF2-40B4-BE49-F238E27FC236}">
                <a16:creationId xmlns:a16="http://schemas.microsoft.com/office/drawing/2014/main" id="{E29AFDFE-F6BA-674E-A984-CE3512F18822}"/>
              </a:ext>
            </a:extLst>
          </p:cNvPr>
          <p:cNvSpPr txBox="1"/>
          <p:nvPr/>
        </p:nvSpPr>
        <p:spPr>
          <a:xfrm>
            <a:off x="4478085" y="2269586"/>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51" name="TextBox 50">
            <a:extLst>
              <a:ext uri="{FF2B5EF4-FFF2-40B4-BE49-F238E27FC236}">
                <a16:creationId xmlns:a16="http://schemas.microsoft.com/office/drawing/2014/main" id="{027374DF-AAEE-CB76-3A25-52EC4697F029}"/>
              </a:ext>
            </a:extLst>
          </p:cNvPr>
          <p:cNvSpPr txBox="1"/>
          <p:nvPr/>
        </p:nvSpPr>
        <p:spPr>
          <a:xfrm>
            <a:off x="4478085" y="3251179"/>
            <a:ext cx="2804131"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59" name="TextBox 58">
            <a:extLst>
              <a:ext uri="{FF2B5EF4-FFF2-40B4-BE49-F238E27FC236}">
                <a16:creationId xmlns:a16="http://schemas.microsoft.com/office/drawing/2014/main" id="{2FE57F33-BE3B-CD32-BAB7-49A0E5EE3ACA}"/>
              </a:ext>
            </a:extLst>
          </p:cNvPr>
          <p:cNvSpPr txBox="1"/>
          <p:nvPr/>
        </p:nvSpPr>
        <p:spPr>
          <a:xfrm>
            <a:off x="4478085" y="3906730"/>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63" name="TextBox 62">
            <a:extLst>
              <a:ext uri="{FF2B5EF4-FFF2-40B4-BE49-F238E27FC236}">
                <a16:creationId xmlns:a16="http://schemas.microsoft.com/office/drawing/2014/main" id="{E4DA5598-8CAE-12CA-D730-B5F7C0D641C4}"/>
              </a:ext>
            </a:extLst>
          </p:cNvPr>
          <p:cNvSpPr txBox="1"/>
          <p:nvPr/>
        </p:nvSpPr>
        <p:spPr>
          <a:xfrm>
            <a:off x="4464969" y="4939337"/>
            <a:ext cx="3241755"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64" name="TextBox 63">
            <a:extLst>
              <a:ext uri="{FF2B5EF4-FFF2-40B4-BE49-F238E27FC236}">
                <a16:creationId xmlns:a16="http://schemas.microsoft.com/office/drawing/2014/main" id="{F97121EB-7C89-B70C-A60A-72A65DDDA55F}"/>
              </a:ext>
            </a:extLst>
          </p:cNvPr>
          <p:cNvSpPr txBox="1"/>
          <p:nvPr/>
        </p:nvSpPr>
        <p:spPr>
          <a:xfrm>
            <a:off x="4478085" y="5595719"/>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65" name="TextBox 64">
            <a:extLst>
              <a:ext uri="{FF2B5EF4-FFF2-40B4-BE49-F238E27FC236}">
                <a16:creationId xmlns:a16="http://schemas.microsoft.com/office/drawing/2014/main" id="{2CE779DC-8DD4-E7C2-B91C-6921B8BDAB21}"/>
              </a:ext>
            </a:extLst>
          </p:cNvPr>
          <p:cNvSpPr txBox="1"/>
          <p:nvPr/>
        </p:nvSpPr>
        <p:spPr>
          <a:xfrm>
            <a:off x="7819285" y="1564039"/>
            <a:ext cx="2804131"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66" name="TextBox 65">
            <a:extLst>
              <a:ext uri="{FF2B5EF4-FFF2-40B4-BE49-F238E27FC236}">
                <a16:creationId xmlns:a16="http://schemas.microsoft.com/office/drawing/2014/main" id="{DC9C512A-A00F-47CC-3FBA-154E927260E3}"/>
              </a:ext>
            </a:extLst>
          </p:cNvPr>
          <p:cNvSpPr txBox="1"/>
          <p:nvPr/>
        </p:nvSpPr>
        <p:spPr>
          <a:xfrm>
            <a:off x="7832397" y="2273208"/>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67" name="TextBox 66">
            <a:extLst>
              <a:ext uri="{FF2B5EF4-FFF2-40B4-BE49-F238E27FC236}">
                <a16:creationId xmlns:a16="http://schemas.microsoft.com/office/drawing/2014/main" id="{99BE95CC-B635-6D73-B3E5-1460F8CD6F4B}"/>
              </a:ext>
            </a:extLst>
          </p:cNvPr>
          <p:cNvSpPr txBox="1"/>
          <p:nvPr/>
        </p:nvSpPr>
        <p:spPr>
          <a:xfrm>
            <a:off x="7832397" y="3254801"/>
            <a:ext cx="2804131"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68" name="TextBox 67">
            <a:extLst>
              <a:ext uri="{FF2B5EF4-FFF2-40B4-BE49-F238E27FC236}">
                <a16:creationId xmlns:a16="http://schemas.microsoft.com/office/drawing/2014/main" id="{B662A693-CB47-83E4-A870-7D6D0A06D1EE}"/>
              </a:ext>
            </a:extLst>
          </p:cNvPr>
          <p:cNvSpPr txBox="1"/>
          <p:nvPr/>
        </p:nvSpPr>
        <p:spPr>
          <a:xfrm>
            <a:off x="7832397" y="3910352"/>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69" name="TextBox 68">
            <a:extLst>
              <a:ext uri="{FF2B5EF4-FFF2-40B4-BE49-F238E27FC236}">
                <a16:creationId xmlns:a16="http://schemas.microsoft.com/office/drawing/2014/main" id="{7C9F8024-3DA5-BD63-B902-71DF561EBD9A}"/>
              </a:ext>
            </a:extLst>
          </p:cNvPr>
          <p:cNvSpPr txBox="1"/>
          <p:nvPr/>
        </p:nvSpPr>
        <p:spPr>
          <a:xfrm>
            <a:off x="7819281" y="4942959"/>
            <a:ext cx="3241755" cy="369332"/>
          </a:xfrm>
          <a:prstGeom prst="rect">
            <a:avLst/>
          </a:prstGeom>
          <a:noFill/>
        </p:spPr>
        <p:txBody>
          <a:bodyPr wrap="square" rtlCol="0">
            <a:spAutoFit/>
          </a:bodyPr>
          <a:lstStyle/>
          <a:p>
            <a:pPr rtl="0"/>
            <a:r>
              <a:rPr lang="pt-BR" i="1">
                <a:solidFill>
                  <a:schemeClr val="tx1">
                    <a:lumMod val="65000"/>
                    <a:lumOff val="35000"/>
                  </a:schemeClr>
                </a:solidFill>
                <a:latin typeface="Century Gothic" panose="020B0502020202020204" pitchFamily="34" charset="0"/>
              </a:rPr>
              <a:t>ATIVIDADE</a:t>
            </a:r>
          </a:p>
        </p:txBody>
      </p:sp>
      <p:sp>
        <p:nvSpPr>
          <p:cNvPr id="70" name="TextBox 69">
            <a:extLst>
              <a:ext uri="{FF2B5EF4-FFF2-40B4-BE49-F238E27FC236}">
                <a16:creationId xmlns:a16="http://schemas.microsoft.com/office/drawing/2014/main" id="{6FBCDE24-D2FA-71F4-C4F0-B8522F2C9A68}"/>
              </a:ext>
            </a:extLst>
          </p:cNvPr>
          <p:cNvSpPr txBox="1"/>
          <p:nvPr/>
        </p:nvSpPr>
        <p:spPr>
          <a:xfrm>
            <a:off x="7832397" y="5599341"/>
            <a:ext cx="3241755" cy="276999"/>
          </a:xfrm>
          <a:prstGeom prst="rect">
            <a:avLst/>
          </a:prstGeom>
          <a:noFill/>
        </p:spPr>
        <p:txBody>
          <a:bodyPr wrap="square" rtlCol="0">
            <a:spAutoFit/>
          </a:bodyPr>
          <a:lstStyle/>
          <a:p>
            <a:pPr rtl="0"/>
            <a:r>
              <a:rPr lang="pt-BR" sz="1200">
                <a:solidFill>
                  <a:schemeClr val="tx1">
                    <a:lumMod val="65000"/>
                    <a:lumOff val="35000"/>
                  </a:schemeClr>
                </a:solidFill>
                <a:latin typeface="Century Gothic" panose="020B0502020202020204" pitchFamily="34" charset="0"/>
              </a:rPr>
              <a:t>Descrição</a:t>
            </a:r>
          </a:p>
        </p:txBody>
      </p:sp>
      <p:sp>
        <p:nvSpPr>
          <p:cNvPr id="71" name="TextBox 70">
            <a:extLst>
              <a:ext uri="{FF2B5EF4-FFF2-40B4-BE49-F238E27FC236}">
                <a16:creationId xmlns:a16="http://schemas.microsoft.com/office/drawing/2014/main" id="{62DE4270-B7ED-54C6-3409-441B2E781A5E}"/>
              </a:ext>
            </a:extLst>
          </p:cNvPr>
          <p:cNvSpPr txBox="1"/>
          <p:nvPr/>
        </p:nvSpPr>
        <p:spPr>
          <a:xfrm>
            <a:off x="4451857" y="1036838"/>
            <a:ext cx="3254867" cy="323165"/>
          </a:xfrm>
          <a:prstGeom prst="rect">
            <a:avLst/>
          </a:prstGeom>
          <a:noFill/>
        </p:spPr>
        <p:txBody>
          <a:bodyPr wrap="square" rtlCol="0">
            <a:spAutoFit/>
          </a:bodyPr>
          <a:lstStyle/>
          <a:p>
            <a:pPr algn="ctr" rtl="0"/>
            <a:r>
              <a:rPr lang="pt-BR" sz="1500" b="1" spc="-100">
                <a:solidFill>
                  <a:schemeClr val="tx1">
                    <a:lumMod val="65000"/>
                    <a:lumOff val="35000"/>
                  </a:schemeClr>
                </a:solidFill>
                <a:latin typeface="Century Gothic" panose="020B0502020202020204" pitchFamily="34" charset="0"/>
              </a:rPr>
              <a:t>20XX – Foco</a:t>
            </a:r>
          </a:p>
        </p:txBody>
      </p:sp>
      <p:sp>
        <p:nvSpPr>
          <p:cNvPr id="72" name="TextBox 71">
            <a:extLst>
              <a:ext uri="{FF2B5EF4-FFF2-40B4-BE49-F238E27FC236}">
                <a16:creationId xmlns:a16="http://schemas.microsoft.com/office/drawing/2014/main" id="{7B4AFA62-8C7D-CF00-4DED-1571CE4D7A3A}"/>
              </a:ext>
            </a:extLst>
          </p:cNvPr>
          <p:cNvSpPr txBox="1"/>
          <p:nvPr/>
        </p:nvSpPr>
        <p:spPr>
          <a:xfrm>
            <a:off x="7806169" y="1027528"/>
            <a:ext cx="3254867" cy="323165"/>
          </a:xfrm>
          <a:prstGeom prst="rect">
            <a:avLst/>
          </a:prstGeom>
          <a:noFill/>
        </p:spPr>
        <p:txBody>
          <a:bodyPr wrap="square" rtlCol="0">
            <a:spAutoFit/>
          </a:bodyPr>
          <a:lstStyle/>
          <a:p>
            <a:pPr algn="ctr" rtl="0"/>
            <a:r>
              <a:rPr lang="pt-BR" sz="1500" b="1" spc="-100">
                <a:solidFill>
                  <a:schemeClr val="tx1">
                    <a:lumMod val="65000"/>
                    <a:lumOff val="35000"/>
                  </a:schemeClr>
                </a:solidFill>
                <a:latin typeface="Century Gothic" panose="020B0502020202020204" pitchFamily="34" charset="0"/>
              </a:rPr>
              <a:t>20XX – Foco</a:t>
            </a:r>
          </a:p>
        </p:txBody>
      </p:sp>
    </p:spTree>
    <p:extLst>
      <p:ext uri="{BB962C8B-B14F-4D97-AF65-F5344CB8AC3E}">
        <p14:creationId xmlns:p14="http://schemas.microsoft.com/office/powerpoint/2010/main" val="348940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dirty="0">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dirty="0">
                          <a:solidFill>
                            <a:schemeClr val="tx1"/>
                          </a:solidFill>
                          <a:effectLst/>
                          <a:latin typeface="Century Gothic" panose="020B0502020202020204" pitchFamily="34" charset="0"/>
                        </a:rPr>
                        <a:t> </a:t>
                      </a:r>
                    </a:p>
                    <a:p>
                      <a:pPr marL="0" marR="0" rtl="0">
                        <a:spcBef>
                          <a:spcPts val="0"/>
                        </a:spcBef>
                        <a:spcAft>
                          <a:spcPts val="0"/>
                        </a:spcAft>
                      </a:pPr>
                      <a:r>
                        <a:rPr lang="pt-BR" sz="1600" b="0" dirty="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1171</TotalTime>
  <Words>601</Words>
  <Application>Microsoft Office PowerPoint</Application>
  <PresentationFormat>Widescreen</PresentationFormat>
  <Paragraphs>81</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Mira Li</cp:lastModifiedBy>
  <cp:revision>47</cp:revision>
  <dcterms:created xsi:type="dcterms:W3CDTF">2022-05-22T18:55:25Z</dcterms:created>
  <dcterms:modified xsi:type="dcterms:W3CDTF">2024-09-24T09:27:45Z</dcterms:modified>
</cp:coreProperties>
</file>