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9CA58C"/>
    <a:srgbClr val="EBD9B6"/>
    <a:srgbClr val="DCF8EB"/>
    <a:srgbClr val="0098C6"/>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28EC57-F7CB-4C2E-9035-E837AEBA8E3B}" v="2" dt="2024-05-28T22:34:17.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86447"/>
  </p:normalViewPr>
  <p:slideViewPr>
    <p:cSldViewPr snapToGrid="0" snapToObjects="1">
      <p:cViewPr varScale="1">
        <p:scale>
          <a:sx n="125" d="100"/>
          <a:sy n="125" d="100"/>
        </p:scale>
        <p:origin x="108" y="28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D228EC57-F7CB-4C2E-9035-E837AEBA8E3B}"/>
    <pc:docChg chg="modSld">
      <pc:chgData name="Bess Dunlevy" userId="dd4b9a8537dbe9d0" providerId="LiveId" clId="{D228EC57-F7CB-4C2E-9035-E837AEBA8E3B}" dt="2024-05-28T22:34:23.129" v="11" actId="1076"/>
      <pc:docMkLst>
        <pc:docMk/>
      </pc:docMkLst>
      <pc:sldChg chg="modSp mod">
        <pc:chgData name="Bess Dunlevy" userId="dd4b9a8537dbe9d0" providerId="LiveId" clId="{D228EC57-F7CB-4C2E-9035-E837AEBA8E3B}" dt="2024-05-28T22:34:07.675" v="9"/>
        <pc:sldMkLst>
          <pc:docMk/>
          <pc:sldMk cId="1508588292" sldId="342"/>
        </pc:sldMkLst>
        <pc:spChg chg="mod">
          <ac:chgData name="Bess Dunlevy" userId="dd4b9a8537dbe9d0" providerId="LiveId" clId="{D228EC57-F7CB-4C2E-9035-E837AEBA8E3B}" dt="2024-05-28T22:33:59.822" v="0"/>
          <ac:spMkLst>
            <pc:docMk/>
            <pc:sldMk cId="1508588292" sldId="342"/>
            <ac:spMk id="3" creationId="{1A76DB7C-FE3B-1B81-FE80-5048FEDFD2B4}"/>
          </ac:spMkLst>
        </pc:spChg>
        <pc:spChg chg="mod">
          <ac:chgData name="Bess Dunlevy" userId="dd4b9a8537dbe9d0" providerId="LiveId" clId="{D228EC57-F7CB-4C2E-9035-E837AEBA8E3B}" dt="2024-05-28T22:34:03.137" v="8" actId="20577"/>
          <ac:spMkLst>
            <pc:docMk/>
            <pc:sldMk cId="1508588292" sldId="342"/>
            <ac:spMk id="33" creationId="{143A449B-AAB7-994A-92CE-8F48E2CA7DF6}"/>
          </ac:spMkLst>
        </pc:spChg>
        <pc:graphicFrameChg chg="mod">
          <ac:chgData name="Bess Dunlevy" userId="dd4b9a8537dbe9d0" providerId="LiveId" clId="{D228EC57-F7CB-4C2E-9035-E837AEBA8E3B}" dt="2024-05-28T22:34:07.675" v="9"/>
          <ac:graphicFrameMkLst>
            <pc:docMk/>
            <pc:sldMk cId="1508588292" sldId="342"/>
            <ac:graphicFrameMk id="11" creationId="{7A2610DA-5BB8-0728-BDAA-5736C7FDD5FA}"/>
          </ac:graphicFrameMkLst>
        </pc:graphicFrameChg>
      </pc:sldChg>
      <pc:sldChg chg="modSp mod">
        <pc:chgData name="Bess Dunlevy" userId="dd4b9a8537dbe9d0" providerId="LiveId" clId="{D228EC57-F7CB-4C2E-9035-E837AEBA8E3B}" dt="2024-05-28T22:34:23.129" v="11" actId="1076"/>
        <pc:sldMkLst>
          <pc:docMk/>
          <pc:sldMk cId="2096331201" sldId="343"/>
        </pc:sldMkLst>
        <pc:graphicFrameChg chg="mod">
          <ac:chgData name="Bess Dunlevy" userId="dd4b9a8537dbe9d0" providerId="LiveId" clId="{D228EC57-F7CB-4C2E-9035-E837AEBA8E3B}" dt="2024-05-28T22:34:23.129" v="11" actId="1076"/>
          <ac:graphicFrameMkLst>
            <pc:docMk/>
            <pc:sldMk cId="2096331201" sldId="343"/>
            <ac:graphicFrameMk id="4" creationId="{70E2C020-EF02-EE35-D9E3-8884FFCB4A2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t.smartsheet.com/try-it?trp=57507"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1FD5C8-2A15-2D02-CB4B-22430253B1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750" t="10448" r="8853" b="22538"/>
          <a:stretch/>
        </p:blipFill>
        <p:spPr bwMode="auto">
          <a:xfrm>
            <a:off x="5464292" y="1061484"/>
            <a:ext cx="6576912" cy="3654485"/>
          </a:xfrm>
          <a:prstGeom prst="rect">
            <a:avLst/>
          </a:prstGeom>
          <a:ln>
            <a:noFill/>
          </a:ln>
          <a:extLst>
            <a:ext uri="{53640926-AAD7-44D8-BBD7-CCE9431645EC}">
              <a14:shadowObscured xmlns:a14="http://schemas.microsoft.com/office/drawing/2010/main"/>
            </a:ext>
          </a:extLst>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825932" y="314882"/>
            <a:ext cx="2954371" cy="587609"/>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8066313" cy="461665"/>
          </a:xfrm>
          <a:prstGeom prst="rect">
            <a:avLst/>
          </a:prstGeom>
          <a:noFill/>
        </p:spPr>
        <p:txBody>
          <a:bodyPr wrap="square" rtlCol="0">
            <a:spAutoFit/>
          </a:bodyPr>
          <a:lstStyle/>
          <a:p>
            <a:pPr rtl="0"/>
            <a:r>
              <a:rPr lang="pt-BR" sz="2400" b="1" dirty="0">
                <a:solidFill>
                  <a:schemeClr val="tx1">
                    <a:lumMod val="65000"/>
                    <a:lumOff val="35000"/>
                  </a:schemeClr>
                </a:solidFill>
                <a:latin typeface="Century Gothic" panose="020B0502020202020204" pitchFamily="34" charset="0"/>
              </a:rPr>
              <a:t>Exemplo de modelo básico de plano estratégico</a:t>
            </a:r>
          </a:p>
        </p:txBody>
      </p:sp>
      <p:sp>
        <p:nvSpPr>
          <p:cNvPr id="3" name="TextBox 2">
            <a:extLst>
              <a:ext uri="{FF2B5EF4-FFF2-40B4-BE49-F238E27FC236}">
                <a16:creationId xmlns:a16="http://schemas.microsoft.com/office/drawing/2014/main" id="{1A76DB7C-FE3B-1B81-FE80-5048FEDFD2B4}"/>
              </a:ext>
            </a:extLst>
          </p:cNvPr>
          <p:cNvSpPr txBox="1"/>
          <p:nvPr/>
        </p:nvSpPr>
        <p:spPr>
          <a:xfrm>
            <a:off x="300448" y="1596313"/>
            <a:ext cx="4444808" cy="1855316"/>
          </a:xfrm>
          <a:prstGeom prst="rect">
            <a:avLst/>
          </a:prstGeom>
          <a:noFill/>
        </p:spPr>
        <p:txBody>
          <a:bodyPr wrap="square">
            <a:spAutoFit/>
          </a:bodyPr>
          <a:lstStyle/>
          <a:p>
            <a:pPr marL="0" marR="0" rtl="0">
              <a:lnSpc>
                <a:spcPct val="107000"/>
              </a:lnSpc>
              <a:spcBef>
                <a:spcPts val="0"/>
              </a:spcBef>
              <a:spcAft>
                <a:spcPts val="800"/>
              </a:spcAft>
            </a:pPr>
            <a:r>
              <a:rPr lang="pt-BR" sz="1800" kern="100">
                <a:solidFill>
                  <a:srgbClr val="5B9BD5"/>
                </a:solidFill>
                <a:effectLst/>
                <a:latin typeface="Century Gothic" panose="020B0502020202020204" pitchFamily="34" charset="0"/>
                <a:ea typeface="Calibri" panose="020F0502020204030204" pitchFamily="34" charset="0"/>
                <a:cs typeface="Arial" panose="020B0604020202020204" pitchFamily="34" charset="0"/>
              </a:rPr>
              <a:t>Este plano estratégico da Positive Charge fornece um roteiro para concretizar a visão da empresa, que é liderar o setor de carregamento de veículos elétricos por meio de inovação, expansão estratégica e foco nas necessidades dos clientes.</a:t>
            </a:r>
          </a:p>
        </p:txBody>
      </p:sp>
      <p:graphicFrame>
        <p:nvGraphicFramePr>
          <p:cNvPr id="11" name="Table 10">
            <a:extLst>
              <a:ext uri="{FF2B5EF4-FFF2-40B4-BE49-F238E27FC236}">
                <a16:creationId xmlns:a16="http://schemas.microsoft.com/office/drawing/2014/main" id="{7A2610DA-5BB8-0728-BDAA-5736C7FDD5FA}"/>
              </a:ext>
            </a:extLst>
          </p:cNvPr>
          <p:cNvGraphicFramePr>
            <a:graphicFrameLocks noGrp="1"/>
          </p:cNvGraphicFramePr>
          <p:nvPr>
            <p:extLst>
              <p:ext uri="{D42A27DB-BD31-4B8C-83A1-F6EECF244321}">
                <p14:modId xmlns:p14="http://schemas.microsoft.com/office/powerpoint/2010/main" val="271254939"/>
              </p:ext>
            </p:extLst>
          </p:nvPr>
        </p:nvGraphicFramePr>
        <p:xfrm>
          <a:off x="349250" y="4715970"/>
          <a:ext cx="11595702" cy="1920240"/>
        </p:xfrm>
        <a:graphic>
          <a:graphicData uri="http://schemas.openxmlformats.org/drawingml/2006/table">
            <a:tbl>
              <a:tblPr firstRow="1" firstCol="1" bandRow="1"/>
              <a:tblGrid>
                <a:gridCol w="5797851">
                  <a:extLst>
                    <a:ext uri="{9D8B030D-6E8A-4147-A177-3AD203B41FA5}">
                      <a16:colId xmlns:a16="http://schemas.microsoft.com/office/drawing/2014/main" val="934146318"/>
                    </a:ext>
                  </a:extLst>
                </a:gridCol>
                <a:gridCol w="5797851">
                  <a:extLst>
                    <a:ext uri="{9D8B030D-6E8A-4147-A177-3AD203B41FA5}">
                      <a16:colId xmlns:a16="http://schemas.microsoft.com/office/drawing/2014/main" val="2040963755"/>
                    </a:ext>
                  </a:extLst>
                </a:gridCol>
              </a:tblGrid>
              <a:tr h="640080">
                <a:tc>
                  <a:txBody>
                    <a:bodyPr/>
                    <a:lstStyle/>
                    <a:p>
                      <a:pPr marL="0" marR="0" algn="r" rtl="0">
                        <a:lnSpc>
                          <a:spcPct val="107000"/>
                        </a:lnSpc>
                        <a:spcBef>
                          <a:spcPts val="0"/>
                        </a:spcBef>
                        <a:spcAft>
                          <a:spcPts val="0"/>
                        </a:spcAft>
                      </a:pPr>
                      <a:r>
                        <a:rPr lang="pt-BR" sz="1200" kern="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NOME DA EMPRESA</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rtl="0">
                        <a:lnSpc>
                          <a:spcPct val="107000"/>
                        </a:lnSpc>
                        <a:spcBef>
                          <a:spcPts val="0"/>
                        </a:spcBef>
                        <a:spcAft>
                          <a:spcPts val="0"/>
                        </a:spcAft>
                      </a:pPr>
                      <a:r>
                        <a:rPr lang="pt-BR" sz="1200" kern="0">
                          <a:effectLst/>
                          <a:latin typeface="Century Gothic" panose="020B0502020202020204" pitchFamily="34" charset="0"/>
                          <a:ea typeface="Calibri" panose="020F0502020204030204" pitchFamily="34" charset="0"/>
                          <a:cs typeface="Times New Roman" panose="02020603050405020304" pitchFamily="18" charset="0"/>
                        </a:rPr>
                        <a:t>Positive Charge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183561639"/>
                  </a:ext>
                </a:extLst>
              </a:tr>
              <a:tr h="640080">
                <a:tc>
                  <a:txBody>
                    <a:bodyPr/>
                    <a:lstStyle/>
                    <a:p>
                      <a:pPr marL="0" marR="0" algn="r" rtl="0">
                        <a:lnSpc>
                          <a:spcPct val="107000"/>
                        </a:lnSpc>
                        <a:spcBef>
                          <a:spcPts val="0"/>
                        </a:spcBef>
                        <a:spcAft>
                          <a:spcPts val="0"/>
                        </a:spcAft>
                      </a:pPr>
                      <a:r>
                        <a:rPr lang="pt-BR" sz="1200" kern="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PLANO ESTRATÉGICO DE AUTORIA DE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rtl="0">
                        <a:lnSpc>
                          <a:spcPct val="107000"/>
                        </a:lnSpc>
                        <a:spcBef>
                          <a:spcPts val="0"/>
                        </a:spcBef>
                        <a:spcAft>
                          <a:spcPts val="0"/>
                        </a:spcAft>
                      </a:pPr>
                      <a:r>
                        <a:rPr lang="pt-BR" sz="1200" kern="0">
                          <a:effectLst/>
                          <a:latin typeface="Century Gothic" panose="020B0502020202020204" pitchFamily="34" charset="0"/>
                          <a:ea typeface="Calibri" panose="020F0502020204030204" pitchFamily="34" charset="0"/>
                          <a:cs typeface="Times New Roman" panose="02020603050405020304" pitchFamily="18" charset="0"/>
                        </a:rPr>
                        <a:t>Lori Garcia</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54660362"/>
                  </a:ext>
                </a:extLst>
              </a:tr>
              <a:tr h="640080">
                <a:tc>
                  <a:txBody>
                    <a:bodyPr/>
                    <a:lstStyle/>
                    <a:p>
                      <a:pPr marL="0" marR="0" algn="r" rtl="0">
                        <a:lnSpc>
                          <a:spcPct val="107000"/>
                        </a:lnSpc>
                        <a:spcBef>
                          <a:spcPts val="0"/>
                        </a:spcBef>
                        <a:spcAft>
                          <a:spcPts val="0"/>
                        </a:spcAft>
                      </a:pPr>
                      <a:r>
                        <a:rPr lang="pt-BR" sz="1200" kern="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DATA</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rtl="0">
                        <a:lnSpc>
                          <a:spcPct val="107000"/>
                        </a:lnSpc>
                        <a:spcBef>
                          <a:spcPts val="0"/>
                        </a:spcBef>
                        <a:spcAft>
                          <a:spcPts val="0"/>
                        </a:spcAft>
                      </a:pPr>
                      <a:r>
                        <a:rPr lang="pt-BR" sz="1200" kern="0">
                          <a:effectLst/>
                          <a:latin typeface="Century Gothic" panose="020B0502020202020204" pitchFamily="34" charset="0"/>
                          <a:ea typeface="Calibri" panose="020F0502020204030204" pitchFamily="34" charset="0"/>
                          <a:cs typeface="Times New Roman" panose="02020603050405020304" pitchFamily="18" charset="0"/>
                        </a:rPr>
                        <a:t>DD/MM/AA</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872959510"/>
                  </a:ext>
                </a:extLst>
              </a:tr>
            </a:tbl>
          </a:graphicData>
        </a:graphic>
      </p:graphicFrame>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0E2C020-EF02-EE35-D9E3-8884FFCB4A29}"/>
              </a:ext>
            </a:extLst>
          </p:cNvPr>
          <p:cNvGraphicFramePr>
            <a:graphicFrameLocks noGrp="1"/>
          </p:cNvGraphicFramePr>
          <p:nvPr>
            <p:extLst>
              <p:ext uri="{D42A27DB-BD31-4B8C-83A1-F6EECF244321}">
                <p14:modId xmlns:p14="http://schemas.microsoft.com/office/powerpoint/2010/main" val="194790664"/>
              </p:ext>
            </p:extLst>
          </p:nvPr>
        </p:nvGraphicFramePr>
        <p:xfrm>
          <a:off x="152400" y="423512"/>
          <a:ext cx="11887200" cy="6355916"/>
        </p:xfrm>
        <a:graphic>
          <a:graphicData uri="http://schemas.openxmlformats.org/drawingml/2006/table">
            <a:tbl>
              <a:tblPr firstRow="1" firstCol="1" bandRow="1"/>
              <a:tblGrid>
                <a:gridCol w="3178198">
                  <a:extLst>
                    <a:ext uri="{9D8B030D-6E8A-4147-A177-3AD203B41FA5}">
                      <a16:colId xmlns:a16="http://schemas.microsoft.com/office/drawing/2014/main" val="2823865273"/>
                    </a:ext>
                  </a:extLst>
                </a:gridCol>
                <a:gridCol w="8709002">
                  <a:extLst>
                    <a:ext uri="{9D8B030D-6E8A-4147-A177-3AD203B41FA5}">
                      <a16:colId xmlns:a16="http://schemas.microsoft.com/office/drawing/2014/main" val="2394681167"/>
                    </a:ext>
                  </a:extLst>
                </a:gridCol>
              </a:tblGrid>
              <a:tr h="673768">
                <a:tc>
                  <a:txBody>
                    <a:bodyPr/>
                    <a:lstStyle/>
                    <a:p>
                      <a:pPr marL="0" marR="0" rtl="0">
                        <a:lnSpc>
                          <a:spcPct val="107000"/>
                        </a:lnSpc>
                        <a:spcBef>
                          <a:spcPts val="0"/>
                        </a:spcBef>
                        <a:spcAft>
                          <a:spcPts val="0"/>
                        </a:spcAft>
                      </a:pPr>
                      <a:r>
                        <a:rPr lang="pt-BR" sz="14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RESUMO EXECUTIVO</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pt-BR"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A Positive Charge pretende se tornar líder no setor fornecendo soluções inovadoras, confiáveis e acessíveis de carregamento de veículos elétricos aos proprietários e empresas desse tipo de veículo. Nosso plano estratégico descreve as etapas para expandir nossa rede, aprimorar nossa tecnologia e aumentar nossa presença no mercado nos próximos cinco anos.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505134833"/>
                  </a:ext>
                </a:extLst>
              </a:tr>
              <a:tr h="673768">
                <a:tc>
                  <a:txBody>
                    <a:bodyPr/>
                    <a:lstStyle/>
                    <a:p>
                      <a:pPr marL="0" marR="0" rtl="0">
                        <a:lnSpc>
                          <a:spcPct val="107000"/>
                        </a:lnSpc>
                        <a:spcBef>
                          <a:spcPts val="0"/>
                        </a:spcBef>
                        <a:spcAft>
                          <a:spcPts val="0"/>
                        </a:spcAft>
                      </a:pPr>
                      <a:r>
                        <a:rPr lang="pt-BR" sz="1400" kern="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DECLARAÇÃO DA VISÃO</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rtl="0">
                        <a:lnSpc>
                          <a:spcPct val="107000"/>
                        </a:lnSpc>
                        <a:spcBef>
                          <a:spcPts val="0"/>
                        </a:spcBef>
                        <a:spcAft>
                          <a:spcPts val="0"/>
                        </a:spcAft>
                      </a:pPr>
                      <a:r>
                        <a:rPr lang="pt-BR"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Revolucionar a experiência com soluções de carregamento de veículos elétricos, tornando-as tão comuns e fáceis de usar quanto um posto de combustível tradicional, acelerando a transição global para o transporte sustentável.</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1724732670"/>
                  </a:ext>
                </a:extLst>
              </a:tr>
              <a:tr h="673768">
                <a:tc>
                  <a:txBody>
                    <a:bodyPr/>
                    <a:lstStyle/>
                    <a:p>
                      <a:pPr marL="0" marR="0" rtl="0">
                        <a:lnSpc>
                          <a:spcPct val="107000"/>
                        </a:lnSpc>
                        <a:spcBef>
                          <a:spcPts val="0"/>
                        </a:spcBef>
                        <a:spcAft>
                          <a:spcPts val="0"/>
                        </a:spcAft>
                      </a:pPr>
                      <a:r>
                        <a:rPr lang="pt-BR" sz="14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DECLARAÇÃO DA MISSÃO</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pt-BR"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A missão da Positive Charge é capacitar os proprietários de veículos elétricos com soluções de carregamento rápidas, eficientes e amplamente distribuídas, apoiando o crescimento da mobilidade elétrica por meio de inovação, serviços centrados no cliente e parcerias estratégicas.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4066895458"/>
                  </a:ext>
                </a:extLst>
              </a:tr>
              <a:tr h="673768">
                <a:tc>
                  <a:txBody>
                    <a:bodyPr/>
                    <a:lstStyle/>
                    <a:p>
                      <a:pPr marL="0" marR="0" rtl="0">
                        <a:lnSpc>
                          <a:spcPct val="107000"/>
                        </a:lnSpc>
                        <a:spcBef>
                          <a:spcPts val="0"/>
                        </a:spcBef>
                        <a:spcAft>
                          <a:spcPts val="0"/>
                        </a:spcAft>
                      </a:pPr>
                      <a:r>
                        <a:rPr lang="pt-BR" sz="1400" kern="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ANÁLISE SWOT</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342900" marR="0" lvl="0" indent="-342900" rtl="0">
                        <a:lnSpc>
                          <a:spcPct val="107000"/>
                        </a:lnSpc>
                        <a:spcBef>
                          <a:spcPts val="0"/>
                        </a:spcBef>
                        <a:spcAft>
                          <a:spcPts val="0"/>
                        </a:spcAft>
                        <a:buFont typeface="Symbol" panose="05050102010706020507" pitchFamily="18" charset="2"/>
                        <a:buChar char=""/>
                      </a:pPr>
                      <a:r>
                        <a:rPr lang="pt-BR"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Pontos fortes: tecnologia avançada, fortes parcerias com fabricantes de veículos elétricos e a localização estratégica das estações de carregamento.</a:t>
                      </a:r>
                    </a:p>
                    <a:p>
                      <a:pPr marL="342900" marR="0" lvl="0" indent="-342900" rtl="0">
                        <a:lnSpc>
                          <a:spcPct val="107000"/>
                        </a:lnSpc>
                        <a:spcBef>
                          <a:spcPts val="0"/>
                        </a:spcBef>
                        <a:spcAft>
                          <a:spcPts val="0"/>
                        </a:spcAft>
                        <a:buFont typeface="Symbol" panose="05050102010706020507" pitchFamily="18" charset="2"/>
                        <a:buChar char=""/>
                      </a:pPr>
                      <a:r>
                        <a:rPr lang="pt-BR"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Pontos fracos: altos custos iniciais de infraestrutura e concorrência de redes de abastecimento e carregamento estabelecidas.</a:t>
                      </a:r>
                    </a:p>
                    <a:p>
                      <a:pPr marL="342900" marR="0" lvl="0" indent="-342900" rtl="0">
                        <a:lnSpc>
                          <a:spcPct val="107000"/>
                        </a:lnSpc>
                        <a:spcBef>
                          <a:spcPts val="0"/>
                        </a:spcBef>
                        <a:spcAft>
                          <a:spcPts val="0"/>
                        </a:spcAft>
                        <a:buFont typeface="Symbol" panose="05050102010706020507" pitchFamily="18" charset="2"/>
                        <a:buChar char=""/>
                      </a:pPr>
                      <a:r>
                        <a:rPr lang="pt-BR"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Oportunidades: a crescente demanda por veículos elétricos, incentivos governamentais para energia renovável e o potencial para expansão internacional.</a:t>
                      </a:r>
                    </a:p>
                    <a:p>
                      <a:pPr marL="342900" marR="0" lvl="0" indent="-342900" rtl="0">
                        <a:lnSpc>
                          <a:spcPct val="107000"/>
                        </a:lnSpc>
                        <a:spcBef>
                          <a:spcPts val="0"/>
                        </a:spcBef>
                        <a:spcAft>
                          <a:spcPts val="0"/>
                        </a:spcAft>
                        <a:buFont typeface="Symbol" panose="05050102010706020507" pitchFamily="18" charset="2"/>
                        <a:buChar char=""/>
                      </a:pPr>
                      <a:r>
                        <a:rPr lang="pt-BR"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Ameaças: avanços tecnológicos dos concorrentes e mudanças nos ambientes regulatórios.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1444668703"/>
                  </a:ext>
                </a:extLst>
              </a:tr>
              <a:tr h="673768">
                <a:tc>
                  <a:txBody>
                    <a:bodyPr/>
                    <a:lstStyle/>
                    <a:p>
                      <a:pPr marL="0" marR="0" rtl="0">
                        <a:lnSpc>
                          <a:spcPct val="107000"/>
                        </a:lnSpc>
                        <a:spcBef>
                          <a:spcPts val="0"/>
                        </a:spcBef>
                        <a:spcAft>
                          <a:spcPts val="0"/>
                        </a:spcAft>
                      </a:pPr>
                      <a:r>
                        <a:rPr lang="pt-BR" sz="14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METAS DE NEGÓCIOS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342900" marR="0" lvl="0" indent="-342900" rtl="0">
                        <a:lnSpc>
                          <a:spcPct val="107000"/>
                        </a:lnSpc>
                        <a:spcBef>
                          <a:spcPts val="0"/>
                        </a:spcBef>
                        <a:spcAft>
                          <a:spcPts val="0"/>
                        </a:spcAft>
                        <a:buFont typeface="Symbol" panose="05050102010706020507" pitchFamily="18" charset="2"/>
                        <a:buChar char=""/>
                      </a:pPr>
                      <a:r>
                        <a:rPr lang="pt-BR"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Curto prazo (1 a 2 anos): aumentar em 50% o número de estações de carregamento e garantir duas novas parcerias estratégicas.</a:t>
                      </a:r>
                    </a:p>
                    <a:p>
                      <a:pPr marL="342900" marR="0" lvl="0" indent="-342900" rtl="0">
                        <a:lnSpc>
                          <a:spcPct val="107000"/>
                        </a:lnSpc>
                        <a:spcBef>
                          <a:spcPts val="0"/>
                        </a:spcBef>
                        <a:spcAft>
                          <a:spcPts val="0"/>
                        </a:spcAft>
                        <a:buFont typeface="Symbol" panose="05050102010706020507" pitchFamily="18" charset="2"/>
                        <a:buChar char=""/>
                      </a:pPr>
                      <a:r>
                        <a:rPr lang="pt-BR"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Longo prazo (3 a 5 anos): alcançar uma participação de mercado de 25% no setor de carregamento de veículos elétricos e expandir as operações para três novos países.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968894664"/>
                  </a:ext>
                </a:extLst>
              </a:tr>
              <a:tr h="673768">
                <a:tc>
                  <a:txBody>
                    <a:bodyPr/>
                    <a:lstStyle/>
                    <a:p>
                      <a:pPr marL="0" marR="0" rtl="0">
                        <a:lnSpc>
                          <a:spcPct val="107000"/>
                        </a:lnSpc>
                        <a:spcBef>
                          <a:spcPts val="0"/>
                        </a:spcBef>
                        <a:spcAft>
                          <a:spcPts val="0"/>
                        </a:spcAft>
                      </a:pPr>
                      <a:r>
                        <a:rPr lang="pt-BR" sz="1400" kern="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PLANO DE MARKETING</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rtl="0">
                        <a:lnSpc>
                          <a:spcPct val="107000"/>
                        </a:lnSpc>
                        <a:spcBef>
                          <a:spcPts val="0"/>
                        </a:spcBef>
                        <a:spcAft>
                          <a:spcPts val="0"/>
                        </a:spcAft>
                      </a:pPr>
                      <a:r>
                        <a:rPr lang="pt-BR"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Implementar uma estratégia de marketing multicanal que se concentre em marketing digital, parcerias com fabricantes de veículos elétricos e participação em exposições de energia sustentável que aumentem a conscientização da marca e o engajamento do cliente.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2332827194"/>
                  </a:ext>
                </a:extLst>
              </a:tr>
              <a:tr h="673768">
                <a:tc>
                  <a:txBody>
                    <a:bodyPr/>
                    <a:lstStyle/>
                    <a:p>
                      <a:pPr marL="0" marR="0" rtl="0">
                        <a:lnSpc>
                          <a:spcPct val="107000"/>
                        </a:lnSpc>
                        <a:spcBef>
                          <a:spcPts val="0"/>
                        </a:spcBef>
                        <a:spcAft>
                          <a:spcPts val="0"/>
                        </a:spcAft>
                      </a:pPr>
                      <a:r>
                        <a:rPr lang="pt-BR" sz="14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PLANO DE OPERAÇÕES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pt-BR"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Ampliar o desenvolvimento da infraestrutura investindo em tecnologias de última geração e otimizando a logística para garantir a implantação e manutenção eficientes das estações de carregamento.</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743898507"/>
                  </a:ext>
                </a:extLst>
              </a:tr>
              <a:tr h="673768">
                <a:tc>
                  <a:txBody>
                    <a:bodyPr/>
                    <a:lstStyle/>
                    <a:p>
                      <a:pPr marL="0" marR="0" rtl="0">
                        <a:lnSpc>
                          <a:spcPct val="107000"/>
                        </a:lnSpc>
                        <a:spcBef>
                          <a:spcPts val="0"/>
                        </a:spcBef>
                        <a:spcAft>
                          <a:spcPts val="0"/>
                        </a:spcAft>
                      </a:pPr>
                      <a:r>
                        <a:rPr lang="pt-BR" sz="1400" kern="0">
                          <a:solidFill>
                            <a:srgbClr val="595959"/>
                          </a:solidFill>
                          <a:effectLst/>
                          <a:highlight>
                            <a:srgbClr val="BDD6EE"/>
                          </a:highlight>
                          <a:latin typeface="Century Gothic" panose="020B0502020202020204" pitchFamily="34" charset="0"/>
                          <a:ea typeface="Times New Roman" panose="02020603050405020304" pitchFamily="18" charset="0"/>
                          <a:cs typeface="Calibri" panose="020F0502020204030204" pitchFamily="34" charset="0"/>
                        </a:rPr>
                        <a:t>PROJEÇÕES FINANCEIRAS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rtl="0">
                        <a:lnSpc>
                          <a:spcPct val="107000"/>
                        </a:lnSpc>
                        <a:spcBef>
                          <a:spcPts val="0"/>
                        </a:spcBef>
                        <a:spcAft>
                          <a:spcPts val="0"/>
                        </a:spcAft>
                      </a:pPr>
                      <a:r>
                        <a:rPr lang="pt-BR"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Ano 1: receita de R$ 5 milhões com uma perda líquida de R$ 1 milhão devido aos investimentos iniciais.</a:t>
                      </a:r>
                    </a:p>
                    <a:p>
                      <a:pPr marL="0" marR="0" rtl="0">
                        <a:lnSpc>
                          <a:spcPct val="107000"/>
                        </a:lnSpc>
                        <a:spcBef>
                          <a:spcPts val="0"/>
                        </a:spcBef>
                        <a:spcAft>
                          <a:spcPts val="0"/>
                        </a:spcAft>
                      </a:pPr>
                      <a:r>
                        <a:rPr lang="pt-BR"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Ano 2: receita de R$ 10 milhões com um lucro líquido de R$ 1 milhão.</a:t>
                      </a:r>
                    </a:p>
                    <a:p>
                      <a:pPr marL="0" marR="0" rtl="0">
                        <a:lnSpc>
                          <a:spcPct val="107000"/>
                        </a:lnSpc>
                        <a:spcBef>
                          <a:spcPts val="0"/>
                        </a:spcBef>
                        <a:spcAft>
                          <a:spcPts val="0"/>
                        </a:spcAft>
                      </a:pPr>
                      <a:r>
                        <a:rPr lang="pt-BR" sz="1000" kern="100">
                          <a:solidFill>
                            <a:srgbClr val="000000"/>
                          </a:solidFill>
                          <a:effectLst/>
                          <a:highlight>
                            <a:srgbClr val="D9D9D9"/>
                          </a:highlight>
                          <a:latin typeface="Century Gothic" panose="020B0502020202020204" pitchFamily="34" charset="0"/>
                          <a:ea typeface="Calibri" panose="020F0502020204030204" pitchFamily="34" charset="0"/>
                          <a:cs typeface="Times New Roman" panose="02020603050405020304" pitchFamily="18" charset="0"/>
                        </a:rPr>
                        <a:t>Ano 3 a 5: crescimento da receita ano a ano de 30%, alcançando uma margem de lucro líquido de 15%.</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2354876515"/>
                  </a:ext>
                </a:extLst>
              </a:tr>
              <a:tr h="673768">
                <a:tc>
                  <a:txBody>
                    <a:bodyPr/>
                    <a:lstStyle/>
                    <a:p>
                      <a:pPr marL="0" marR="0" rtl="0">
                        <a:lnSpc>
                          <a:spcPct val="107000"/>
                        </a:lnSpc>
                        <a:spcBef>
                          <a:spcPts val="0"/>
                        </a:spcBef>
                        <a:spcAft>
                          <a:spcPts val="0"/>
                        </a:spcAft>
                      </a:pPr>
                      <a:r>
                        <a:rPr lang="pt-BR" sz="1400" kern="0">
                          <a:solidFill>
                            <a:srgbClr val="595959"/>
                          </a:solidFill>
                          <a:effectLst/>
                          <a:highlight>
                            <a:srgbClr val="DEEAF6"/>
                          </a:highlight>
                          <a:latin typeface="Century Gothic" panose="020B0502020202020204" pitchFamily="34" charset="0"/>
                          <a:ea typeface="Times New Roman" panose="02020603050405020304" pitchFamily="18" charset="0"/>
                          <a:cs typeface="Calibri" panose="020F0502020204030204" pitchFamily="34" charset="0"/>
                        </a:rPr>
                        <a:t>EQUIPE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pt-BR"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Diretor executivo: especialista em energia renovável com 20 anos de experiência.</a:t>
                      </a:r>
                    </a:p>
                    <a:p>
                      <a:pPr marL="0" marR="0" rtl="0">
                        <a:lnSpc>
                          <a:spcPct val="107000"/>
                        </a:lnSpc>
                        <a:spcBef>
                          <a:spcPts val="0"/>
                        </a:spcBef>
                        <a:spcAft>
                          <a:spcPts val="0"/>
                        </a:spcAft>
                      </a:pPr>
                      <a:r>
                        <a:rPr lang="pt-BR"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Diretor de tecnologia: especialista em tecnologia de veículos elétricos e desenvolvimento de infraestrutura.</a:t>
                      </a:r>
                    </a:p>
                    <a:p>
                      <a:pPr marL="0" marR="0" rtl="0">
                        <a:lnSpc>
                          <a:spcPct val="107000"/>
                        </a:lnSpc>
                        <a:spcBef>
                          <a:spcPts val="0"/>
                        </a:spcBef>
                        <a:spcAft>
                          <a:spcPts val="0"/>
                        </a:spcAft>
                      </a:pPr>
                      <a:r>
                        <a:rPr lang="pt-BR"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Diretor financeiro: especialista em finanças e investimento com foco em tecnologias sustentáveis.</a:t>
                      </a:r>
                    </a:p>
                    <a:p>
                      <a:pPr marL="0" marR="0" rtl="0">
                        <a:lnSpc>
                          <a:spcPct val="107000"/>
                        </a:lnSpc>
                        <a:spcBef>
                          <a:spcPts val="0"/>
                        </a:spcBef>
                        <a:spcAft>
                          <a:spcPts val="0"/>
                        </a:spcAft>
                      </a:pPr>
                      <a:r>
                        <a:rPr lang="pt-BR" sz="1000" kern="10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Diretor de marketing: líder qualificado em marketing digital e construção de marca no setor de tecnologia.</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817003116"/>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1062</TotalTime>
  <Words>629</Words>
  <Application>Microsoft Office PowerPoint</Application>
  <PresentationFormat>Widescreen</PresentationFormat>
  <Paragraphs>39</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Century Gothic</vt:lpstr>
      <vt:lpstr>Symbol</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Mira Li</cp:lastModifiedBy>
  <cp:revision>43</cp:revision>
  <dcterms:created xsi:type="dcterms:W3CDTF">2022-05-22T18:55:25Z</dcterms:created>
  <dcterms:modified xsi:type="dcterms:W3CDTF">2024-09-25T01:58:51Z</dcterms:modified>
</cp:coreProperties>
</file>